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09" d="100"/>
          <a:sy n="109" d="100"/>
        </p:scale>
        <p:origin x="7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208449-FBDC-4AE4-8FEE-AE2D34D8403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D763849-1D8C-4D80-9C66-1C7E83819A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4D8EA05-E1C4-40E3-A6B9-411E274C97EC}"/>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9678C4CC-3674-4BF0-ABFC-4BFBBE4430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2924C1D-D841-4733-8C4D-0A3D7C827AA0}"/>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3172392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847B37-AB75-42D4-B8A9-5004CB588985}"/>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F6EBAE5-03AF-409F-98B5-E36778EDFBA7}"/>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DBA9041-9CB5-493E-9E86-A5EC28123DD4}"/>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07564715-00B0-4214-B339-B4AA4BF2F1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17356E8-165F-406E-AFAD-5516EF6D4E7C}"/>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2817798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9349EE9-98F2-4547-953E-6776F74CD4B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69ECAC4-72B1-4DC3-AC8A-EE75421B5940}"/>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6DA321E-8DCA-459B-BF21-747E45643023}"/>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5B3C755A-0F2F-4E94-9C2D-F353C5769F1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BE1BBE-2532-46C8-B572-3CD4A3DE2A0F}"/>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2784489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55391C-8DC6-4F12-90D3-76570D66448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2F35C88-0B47-4010-901B-8095383DD4CE}"/>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592F89F-F832-4DFB-A239-B065E922D1A0}"/>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0980ACF4-E66E-4931-84EC-C852A7E0966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3CE738-03EA-4639-9A9E-958739A510EB}"/>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93537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9941FF-84C6-422C-95B9-95C32970D97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D2F8526-892A-4365-A50B-BF29DD29FC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0E68469E-1983-4D93-95E3-B4368704EE0C}"/>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CB9F077C-44BB-44D5-83EE-8C7CA481A53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9ED9C6B-7C09-4DD7-8CAF-5724D07E4A0B}"/>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2171787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91FCB2-9F6C-4EB4-8CE3-3CF805A3C41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7A5CB87-7549-4F4F-9DB7-DA9D6565DC6F}"/>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5747C88-F36F-4BFC-8C21-50F5A7E159F2}"/>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6CD462F-9E21-4B40-AF6D-22F425E18469}"/>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6" name="Tijdelijke aanduiding voor voettekst 5">
            <a:extLst>
              <a:ext uri="{FF2B5EF4-FFF2-40B4-BE49-F238E27FC236}">
                <a16:creationId xmlns:a16="http://schemas.microsoft.com/office/drawing/2014/main" id="{86740AC6-FF02-4571-BB17-7528084AEA2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E11C069-E9FD-4A2F-8AAC-FCEE6055F05A}"/>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328603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06450C-99EA-4E57-8039-D8CD88CE231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0F3BBE3-A8B0-4615-84EC-204FAA360B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07576528-96C4-4435-BD09-6DF9B2A2E29C}"/>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AA8793D-F758-4F75-BC37-5BC885B2C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C2E885F9-7C38-4EA1-A542-8697EA870EA2}"/>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EE998D4-DE4B-4462-A6BC-C378479D8676}"/>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8" name="Tijdelijke aanduiding voor voettekst 7">
            <a:extLst>
              <a:ext uri="{FF2B5EF4-FFF2-40B4-BE49-F238E27FC236}">
                <a16:creationId xmlns:a16="http://schemas.microsoft.com/office/drawing/2014/main" id="{5707E363-1984-4EF2-8077-FBF3AA9B121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9870A26-D45F-4BC3-A2E1-8331B72AAFC3}"/>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508403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E94BD4-59EE-42C6-9D77-B849DE1EF01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CDF5DE0-C9F9-4B76-B559-BAE4B74E2F4E}"/>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4" name="Tijdelijke aanduiding voor voettekst 3">
            <a:extLst>
              <a:ext uri="{FF2B5EF4-FFF2-40B4-BE49-F238E27FC236}">
                <a16:creationId xmlns:a16="http://schemas.microsoft.com/office/drawing/2014/main" id="{BF9E2E99-0C80-4AF5-B3C0-71115414B29D}"/>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0E6E4C3-2CB7-4A82-A392-F2E9FB2947D3}"/>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4283264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E20ADE4-02A0-40EE-8D36-23AA692DE04F}"/>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3" name="Tijdelijke aanduiding voor voettekst 2">
            <a:extLst>
              <a:ext uri="{FF2B5EF4-FFF2-40B4-BE49-F238E27FC236}">
                <a16:creationId xmlns:a16="http://schemas.microsoft.com/office/drawing/2014/main" id="{F73FCCE7-7A16-48B0-9EF1-C2DE52F85FC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87FA4D4-AAB9-4B4C-97B9-439A41365881}"/>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122495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7C4A14-5372-4778-8A0C-BB808F46816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9C1DAE1-0F81-4819-8D8A-0FCA615629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A3E232A-8964-41B4-B8CB-17A2D546B7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E4F0C856-4981-4892-A1A7-7E3D0B83D9F9}"/>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6" name="Tijdelijke aanduiding voor voettekst 5">
            <a:extLst>
              <a:ext uri="{FF2B5EF4-FFF2-40B4-BE49-F238E27FC236}">
                <a16:creationId xmlns:a16="http://schemas.microsoft.com/office/drawing/2014/main" id="{071C5989-D17B-496A-9787-74685A23F79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D781B6F-6346-46E9-B37D-9C03CF2633DD}"/>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384252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40E326-7AF3-401E-8333-7F8871DF52D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C97CD4F-8F57-4285-8F12-553061225B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37FE769-0F6D-4A69-971F-BB4E61EAC8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ECDAF1ED-048E-4D64-8EAB-BBE097FAD45D}"/>
              </a:ext>
            </a:extLst>
          </p:cNvPr>
          <p:cNvSpPr>
            <a:spLocks noGrp="1"/>
          </p:cNvSpPr>
          <p:nvPr>
            <p:ph type="dt" sz="half" idx="10"/>
          </p:nvPr>
        </p:nvSpPr>
        <p:spPr/>
        <p:txBody>
          <a:bodyPr/>
          <a:lstStyle/>
          <a:p>
            <a:fld id="{E12B8126-5805-4376-83E5-0E537FEEBE2E}" type="datetimeFigureOut">
              <a:rPr lang="nl-NL" smtClean="0"/>
              <a:t>04-04-2025</a:t>
            </a:fld>
            <a:endParaRPr lang="nl-NL"/>
          </a:p>
        </p:txBody>
      </p:sp>
      <p:sp>
        <p:nvSpPr>
          <p:cNvPr id="6" name="Tijdelijke aanduiding voor voettekst 5">
            <a:extLst>
              <a:ext uri="{FF2B5EF4-FFF2-40B4-BE49-F238E27FC236}">
                <a16:creationId xmlns:a16="http://schemas.microsoft.com/office/drawing/2014/main" id="{7D200513-5600-4AA6-8E07-B7CEE7F083E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88B2246-5146-4AD7-BF0B-F5C494ADA32F}"/>
              </a:ext>
            </a:extLst>
          </p:cNvPr>
          <p:cNvSpPr>
            <a:spLocks noGrp="1"/>
          </p:cNvSpPr>
          <p:nvPr>
            <p:ph type="sldNum" sz="quarter" idx="12"/>
          </p:nvPr>
        </p:nvSpPr>
        <p:spPr/>
        <p:txBody>
          <a:bodyPr/>
          <a:lstStyle/>
          <a:p>
            <a:fld id="{C7A00858-A5F8-458E-8668-CA877B04D07E}" type="slidenum">
              <a:rPr lang="nl-NL" smtClean="0"/>
              <a:t>‹nr.›</a:t>
            </a:fld>
            <a:endParaRPr lang="nl-NL"/>
          </a:p>
        </p:txBody>
      </p:sp>
    </p:spTree>
    <p:extLst>
      <p:ext uri="{BB962C8B-B14F-4D97-AF65-F5344CB8AC3E}">
        <p14:creationId xmlns:p14="http://schemas.microsoft.com/office/powerpoint/2010/main" val="3095681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80301C3-55F5-4AAC-87C7-0CBFCC8C99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219CAF1-E123-4233-BBBB-05AC5BCD3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6FEBFC6-DE04-4563-8660-CE9DA2CC63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B8126-5805-4376-83E5-0E537FEEBE2E}" type="datetimeFigureOut">
              <a:rPr lang="nl-NL" smtClean="0"/>
              <a:t>04-04-2025</a:t>
            </a:fld>
            <a:endParaRPr lang="nl-NL"/>
          </a:p>
        </p:txBody>
      </p:sp>
      <p:sp>
        <p:nvSpPr>
          <p:cNvPr id="5" name="Tijdelijke aanduiding voor voettekst 4">
            <a:extLst>
              <a:ext uri="{FF2B5EF4-FFF2-40B4-BE49-F238E27FC236}">
                <a16:creationId xmlns:a16="http://schemas.microsoft.com/office/drawing/2014/main" id="{5A543C8F-E366-4F0A-9F89-1FFD5D6F57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4D67666-CCF5-4477-8928-D5E2A14E57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00858-A5F8-458E-8668-CA877B04D07E}" type="slidenum">
              <a:rPr lang="nl-NL" smtClean="0"/>
              <a:t>‹nr.›</a:t>
            </a:fld>
            <a:endParaRPr lang="nl-NL"/>
          </a:p>
        </p:txBody>
      </p:sp>
    </p:spTree>
    <p:extLst>
      <p:ext uri="{BB962C8B-B14F-4D97-AF65-F5344CB8AC3E}">
        <p14:creationId xmlns:p14="http://schemas.microsoft.com/office/powerpoint/2010/main" val="3573048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774A75-B076-4D5F-AF70-A0E3E7A36D0A}"/>
              </a:ext>
            </a:extLst>
          </p:cNvPr>
          <p:cNvSpPr>
            <a:spLocks noGrp="1"/>
          </p:cNvSpPr>
          <p:nvPr>
            <p:ph type="ctrTitle"/>
          </p:nvPr>
        </p:nvSpPr>
        <p:spPr/>
        <p:txBody>
          <a:bodyPr>
            <a:normAutofit fontScale="90000"/>
          </a:bodyPr>
          <a:lstStyle/>
          <a:p>
            <a:r>
              <a:rPr lang="nl-NL" b="1" dirty="0"/>
              <a:t>HR 7 februari 2025,</a:t>
            </a:r>
            <a:br>
              <a:rPr lang="nl-NL" b="1" dirty="0"/>
            </a:br>
            <a:r>
              <a:rPr lang="nl-NL" b="1" dirty="0"/>
              <a:t>ECLI:NL:HR:2025:186 </a:t>
            </a:r>
            <a:br>
              <a:rPr lang="nl-NL" dirty="0"/>
            </a:br>
            <a:endParaRPr lang="nl-NL" dirty="0"/>
          </a:p>
        </p:txBody>
      </p:sp>
      <p:sp>
        <p:nvSpPr>
          <p:cNvPr id="3" name="Ondertitel 2">
            <a:extLst>
              <a:ext uri="{FF2B5EF4-FFF2-40B4-BE49-F238E27FC236}">
                <a16:creationId xmlns:a16="http://schemas.microsoft.com/office/drawing/2014/main" id="{66815BE8-F5F2-4BA5-B41D-5CE89CF92B8D}"/>
              </a:ext>
            </a:extLst>
          </p:cNvPr>
          <p:cNvSpPr>
            <a:spLocks noGrp="1"/>
          </p:cNvSpPr>
          <p:nvPr>
            <p:ph type="subTitle" idx="1"/>
          </p:nvPr>
        </p:nvSpPr>
        <p:spPr/>
        <p:txBody>
          <a:bodyPr/>
          <a:lstStyle/>
          <a:p>
            <a:r>
              <a:rPr lang="nl-NL" dirty="0"/>
              <a:t>Kees Engel</a:t>
            </a:r>
          </a:p>
        </p:txBody>
      </p:sp>
    </p:spTree>
    <p:extLst>
      <p:ext uri="{BB962C8B-B14F-4D97-AF65-F5344CB8AC3E}">
        <p14:creationId xmlns:p14="http://schemas.microsoft.com/office/powerpoint/2010/main" val="3644548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2B312F-F406-473B-93A9-85DAF34B8D11}"/>
              </a:ext>
            </a:extLst>
          </p:cNvPr>
          <p:cNvSpPr>
            <a:spLocks noGrp="1"/>
          </p:cNvSpPr>
          <p:nvPr>
            <p:ph type="title"/>
          </p:nvPr>
        </p:nvSpPr>
        <p:spPr/>
        <p:txBody>
          <a:bodyPr/>
          <a:lstStyle/>
          <a:p>
            <a:r>
              <a:rPr lang="nl-NL" b="1" dirty="0"/>
              <a:t>Eigen oordeel</a:t>
            </a:r>
          </a:p>
        </p:txBody>
      </p:sp>
      <p:sp>
        <p:nvSpPr>
          <p:cNvPr id="3" name="Tijdelijke aanduiding voor inhoud 2">
            <a:extLst>
              <a:ext uri="{FF2B5EF4-FFF2-40B4-BE49-F238E27FC236}">
                <a16:creationId xmlns:a16="http://schemas.microsoft.com/office/drawing/2014/main" id="{2B0A8F21-BA08-41A0-AC53-86AFE071DC7D}"/>
              </a:ext>
            </a:extLst>
          </p:cNvPr>
          <p:cNvSpPr>
            <a:spLocks noGrp="1"/>
          </p:cNvSpPr>
          <p:nvPr>
            <p:ph idx="1"/>
          </p:nvPr>
        </p:nvSpPr>
        <p:spPr/>
        <p:txBody>
          <a:bodyPr>
            <a:normAutofit fontScale="70000" lnSpcReduction="20000"/>
          </a:bodyPr>
          <a:lstStyle/>
          <a:p>
            <a:r>
              <a:rPr lang="nl-NL" dirty="0"/>
              <a:t>Strikt genomen staat er in art. 7:928 lid 5 BW ‘in niet voor misverstand vatbare termen’. Dit lijkt erop te duiden dat verzekeraar de vraag naar het strafrechtelijk verleden moeten dichttimmeren. En ook uit de wetsgeschiedenis kan worden afgeleid dat de wetgever heeft gewenst dat verzekeraars bij het stellen van een vraag naar het strafrechtelijk verleden heel duidelijk zijn.</a:t>
            </a:r>
          </a:p>
          <a:p>
            <a:r>
              <a:rPr lang="nl-NL" dirty="0"/>
              <a:t>Maar hierop is wel wat af te dingen.</a:t>
            </a:r>
          </a:p>
          <a:p>
            <a:r>
              <a:rPr lang="nl-NL" dirty="0"/>
              <a:t>Die duidelijkheidswens werd ingegeven door de gedachte dat een vraag naar een eventueel “strafrechtelijk verleden” (letterlijk: ‘</a:t>
            </a:r>
            <a:r>
              <a:rPr lang="nl-NL" i="1" dirty="0"/>
              <a:t>Heeft u een strafrechtelijk verleden?</a:t>
            </a:r>
            <a:r>
              <a:rPr lang="nl-NL" dirty="0"/>
              <a:t>’) te ruim is.</a:t>
            </a:r>
          </a:p>
          <a:p>
            <a:r>
              <a:rPr lang="nl-NL" dirty="0"/>
              <a:t>Met de Hoge Raad ben ik het eens dat de wetgever met ‘in niet voor misverstand vatbare termen’ vooral aspirant-verzekeringnemer die te goeder trouw met ‘nee’ hebben geantwoord, heeft willen beschermen.</a:t>
            </a:r>
          </a:p>
          <a:p>
            <a:r>
              <a:rPr lang="nl-NL" dirty="0"/>
              <a:t>Een aspirant-verzekeringnemer die met ‘nee’ antwoordt, terwijl de feiten zo liggen dat de aspirant-verzekeringnemer weet dat ‘ja’ het enige juiste antwoord is, hoort daarmee m.i. niet weg te komen.</a:t>
            </a:r>
          </a:p>
          <a:p>
            <a:r>
              <a:rPr lang="nl-NL" dirty="0"/>
              <a:t>Ik kan mij dus vinden in het oordeel van de Hoge Raad.</a:t>
            </a:r>
          </a:p>
          <a:p>
            <a:r>
              <a:rPr lang="nl-NL" dirty="0"/>
              <a:t>Als we toch willen dat verzekeraars duidelijke, van voorbeelden voorziene vragen naar het strafrechtelijk verleden stellen (op straffe van…), zal de wetgever moeten optreden.</a:t>
            </a:r>
          </a:p>
        </p:txBody>
      </p:sp>
    </p:spTree>
    <p:extLst>
      <p:ext uri="{BB962C8B-B14F-4D97-AF65-F5344CB8AC3E}">
        <p14:creationId xmlns:p14="http://schemas.microsoft.com/office/powerpoint/2010/main" val="3590607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B0C8FA-4D32-4A13-BFD0-B84A9EE3712C}"/>
              </a:ext>
            </a:extLst>
          </p:cNvPr>
          <p:cNvSpPr>
            <a:spLocks noGrp="1"/>
          </p:cNvSpPr>
          <p:nvPr>
            <p:ph type="title"/>
          </p:nvPr>
        </p:nvSpPr>
        <p:spPr/>
        <p:txBody>
          <a:bodyPr/>
          <a:lstStyle/>
          <a:p>
            <a:r>
              <a:rPr lang="nl-NL" b="1" dirty="0"/>
              <a:t>De casus</a:t>
            </a:r>
          </a:p>
        </p:txBody>
      </p:sp>
      <p:sp>
        <p:nvSpPr>
          <p:cNvPr id="3" name="Tijdelijke aanduiding voor inhoud 2">
            <a:extLst>
              <a:ext uri="{FF2B5EF4-FFF2-40B4-BE49-F238E27FC236}">
                <a16:creationId xmlns:a16="http://schemas.microsoft.com/office/drawing/2014/main" id="{F656C466-5C06-4854-A152-E67EF7807352}"/>
              </a:ext>
            </a:extLst>
          </p:cNvPr>
          <p:cNvSpPr>
            <a:spLocks noGrp="1"/>
          </p:cNvSpPr>
          <p:nvPr>
            <p:ph idx="1"/>
          </p:nvPr>
        </p:nvSpPr>
        <p:spPr/>
        <p:txBody>
          <a:bodyPr>
            <a:normAutofit fontScale="85000" lnSpcReduction="20000"/>
          </a:bodyPr>
          <a:lstStyle/>
          <a:p>
            <a:r>
              <a:rPr lang="nl-NL" dirty="0" err="1"/>
              <a:t>Astarte</a:t>
            </a:r>
            <a:r>
              <a:rPr lang="nl-NL" dirty="0"/>
              <a:t> B.V. (autobedrijf) </a:t>
            </a:r>
            <a:r>
              <a:rPr lang="nl-NL" i="1" dirty="0"/>
              <a:t>v. </a:t>
            </a:r>
            <a:r>
              <a:rPr lang="nl-NL" dirty="0"/>
              <a:t>Nationale Nederlanden</a:t>
            </a:r>
          </a:p>
          <a:p>
            <a:r>
              <a:rPr lang="nl-NL" dirty="0" err="1"/>
              <a:t>ZekerheidsCombinatieBedrijven</a:t>
            </a:r>
            <a:r>
              <a:rPr lang="nl-NL" dirty="0"/>
              <a:t>-pakketverzekering, ingegaan eind 2007.</a:t>
            </a:r>
          </a:p>
          <a:p>
            <a:r>
              <a:rPr lang="nl-NL" dirty="0"/>
              <a:t>Op het aanvraagformulier (ingediend 26 september 2007) staat de volgende vraag van NN:</a:t>
            </a:r>
          </a:p>
          <a:p>
            <a:pPr marL="354013" indent="0">
              <a:buNone/>
            </a:pPr>
            <a:r>
              <a:rPr lang="nl-NL" dirty="0"/>
              <a:t>“</a:t>
            </a:r>
            <a:r>
              <a:rPr lang="nl-NL" i="1" dirty="0"/>
              <a:t>Is er sprake geweest van aanraking met politie/justitie ter zake van (verdenking van) het plegen van een misdrijf?</a:t>
            </a:r>
            <a:r>
              <a:rPr lang="nl-NL" dirty="0"/>
              <a:t>”</a:t>
            </a:r>
          </a:p>
          <a:p>
            <a:r>
              <a:rPr lang="nl-NL" dirty="0"/>
              <a:t>En aan deze vraag ging de volgende tekst vooraf:</a:t>
            </a:r>
          </a:p>
          <a:p>
            <a:pPr marL="354013" indent="0">
              <a:buNone/>
            </a:pPr>
            <a:r>
              <a:rPr lang="nl-NL" dirty="0">
                <a:solidFill>
                  <a:srgbClr val="000000"/>
                </a:solidFill>
              </a:rPr>
              <a:t>“</a:t>
            </a:r>
            <a:r>
              <a:rPr lang="nl-NL" i="1" dirty="0">
                <a:solidFill>
                  <a:srgbClr val="000000"/>
                </a:solidFill>
              </a:rPr>
              <a:t>Bij deze vragen dienen feiten vermeld te worden over de voorgeschiedenis van de aanvragen/het bedrijf/en of andere personen van wie het belang wordt meeverzekerd op deze verzekering, die zijn voorgevallen in de laatste acht jaar; en indien er sprake is van een rechtspersoon tevens van de statutair directeur(en)/bestuurder(s) van de rechtspersoon; de aandeelhouder(s) met een belang van 33,3% of meer en – zo deze zelf een rechtspersoon is (zijn) – de statutair directeur(en)/bestuurders daarvan.”</a:t>
            </a:r>
            <a:endParaRPr lang="nl-NL" i="1" dirty="0"/>
          </a:p>
        </p:txBody>
      </p:sp>
    </p:spTree>
    <p:extLst>
      <p:ext uri="{BB962C8B-B14F-4D97-AF65-F5344CB8AC3E}">
        <p14:creationId xmlns:p14="http://schemas.microsoft.com/office/powerpoint/2010/main" val="3659058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3248B1-730B-40D8-AF7A-0F48F7397DF3}"/>
              </a:ext>
            </a:extLst>
          </p:cNvPr>
          <p:cNvSpPr>
            <a:spLocks noGrp="1"/>
          </p:cNvSpPr>
          <p:nvPr>
            <p:ph type="title"/>
          </p:nvPr>
        </p:nvSpPr>
        <p:spPr/>
        <p:txBody>
          <a:bodyPr/>
          <a:lstStyle/>
          <a:p>
            <a:r>
              <a:rPr lang="nl-NL" b="1" dirty="0"/>
              <a:t>De casus</a:t>
            </a:r>
          </a:p>
        </p:txBody>
      </p:sp>
      <p:sp>
        <p:nvSpPr>
          <p:cNvPr id="3" name="Tijdelijke aanduiding voor inhoud 2">
            <a:extLst>
              <a:ext uri="{FF2B5EF4-FFF2-40B4-BE49-F238E27FC236}">
                <a16:creationId xmlns:a16="http://schemas.microsoft.com/office/drawing/2014/main" id="{B7C4ABD9-C96B-4EA9-A134-39BA8DEFDD97}"/>
              </a:ext>
            </a:extLst>
          </p:cNvPr>
          <p:cNvSpPr>
            <a:spLocks noGrp="1"/>
          </p:cNvSpPr>
          <p:nvPr>
            <p:ph idx="1"/>
          </p:nvPr>
        </p:nvSpPr>
        <p:spPr/>
        <p:txBody>
          <a:bodyPr>
            <a:normAutofit lnSpcReduction="10000"/>
          </a:bodyPr>
          <a:lstStyle/>
          <a:p>
            <a:r>
              <a:rPr lang="nl-NL" dirty="0"/>
              <a:t>De vraag is met ‘nee’ beantwoord (in 2007 dus, door </a:t>
            </a:r>
            <a:r>
              <a:rPr lang="nl-NL" dirty="0" err="1"/>
              <a:t>Astarte</a:t>
            </a:r>
            <a:r>
              <a:rPr lang="nl-NL" dirty="0"/>
              <a:t>).</a:t>
            </a:r>
          </a:p>
          <a:p>
            <a:r>
              <a:rPr lang="nl-NL" dirty="0"/>
              <a:t>Ten onrechte want: in maart en mei 2007 hebben (naar ik aanneem: bij </a:t>
            </a:r>
            <a:r>
              <a:rPr lang="nl-NL" dirty="0" err="1"/>
              <a:t>Astarte</a:t>
            </a:r>
            <a:r>
              <a:rPr lang="nl-NL" dirty="0"/>
              <a:t>) doorzoekingen respectievelijk verhoren door de FIOD plaatsgevonden in het kader van een strafrechtelijk onderzoek naar de statutair bestuurder wegens verdenking van belastingfraude in de jaren 2000 tot en met 2004.</a:t>
            </a:r>
          </a:p>
          <a:p>
            <a:pPr lvl="1"/>
            <a:r>
              <a:rPr lang="nl-NL" dirty="0"/>
              <a:t>Achtergrond: statutair bestuurder zat in de gevangenis van september 1999-april 2000 wegens belastingfraude.</a:t>
            </a:r>
          </a:p>
          <a:p>
            <a:r>
              <a:rPr lang="nl-NL" dirty="0"/>
              <a:t>Het antwoord op de vraag van NN had dus ‘ja’ moeten zijn.</a:t>
            </a:r>
          </a:p>
          <a:p>
            <a:r>
              <a:rPr lang="nl-NL" dirty="0"/>
              <a:t>2010: brand bij </a:t>
            </a:r>
            <a:r>
              <a:rPr lang="nl-NL" dirty="0" err="1"/>
              <a:t>Astarte</a:t>
            </a:r>
            <a:r>
              <a:rPr lang="nl-NL" dirty="0"/>
              <a:t>. NN weigert verzekeringsdekking met een beroep op verzwijging.</a:t>
            </a:r>
          </a:p>
        </p:txBody>
      </p:sp>
    </p:spTree>
    <p:extLst>
      <p:ext uri="{BB962C8B-B14F-4D97-AF65-F5344CB8AC3E}">
        <p14:creationId xmlns:p14="http://schemas.microsoft.com/office/powerpoint/2010/main" val="1302366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138C72-8400-4B75-8A7F-74FE99B3DBC1}"/>
              </a:ext>
            </a:extLst>
          </p:cNvPr>
          <p:cNvSpPr>
            <a:spLocks noGrp="1"/>
          </p:cNvSpPr>
          <p:nvPr>
            <p:ph type="title"/>
          </p:nvPr>
        </p:nvSpPr>
        <p:spPr/>
        <p:txBody>
          <a:bodyPr/>
          <a:lstStyle/>
          <a:p>
            <a:r>
              <a:rPr lang="nl-NL" b="1" dirty="0"/>
              <a:t>Vordering </a:t>
            </a:r>
            <a:r>
              <a:rPr lang="nl-NL" b="1" dirty="0" err="1"/>
              <a:t>Astarte</a:t>
            </a:r>
            <a:r>
              <a:rPr lang="nl-NL" b="1" dirty="0"/>
              <a:t> B.V.</a:t>
            </a:r>
          </a:p>
        </p:txBody>
      </p:sp>
      <p:sp>
        <p:nvSpPr>
          <p:cNvPr id="3" name="Tijdelijke aanduiding voor inhoud 2">
            <a:extLst>
              <a:ext uri="{FF2B5EF4-FFF2-40B4-BE49-F238E27FC236}">
                <a16:creationId xmlns:a16="http://schemas.microsoft.com/office/drawing/2014/main" id="{AE39D902-D44F-4B09-AA13-27BBBCBD4F5D}"/>
              </a:ext>
            </a:extLst>
          </p:cNvPr>
          <p:cNvSpPr>
            <a:spLocks noGrp="1"/>
          </p:cNvSpPr>
          <p:nvPr>
            <p:ph idx="1"/>
          </p:nvPr>
        </p:nvSpPr>
        <p:spPr/>
        <p:txBody>
          <a:bodyPr>
            <a:normAutofit/>
          </a:bodyPr>
          <a:lstStyle/>
          <a:p>
            <a:r>
              <a:rPr lang="nl-NL" dirty="0"/>
              <a:t>Uitkering onder de ZCB-pakketverzekering; vergoeding brandschade.</a:t>
            </a:r>
          </a:p>
          <a:p>
            <a:r>
              <a:rPr lang="nl-NL" dirty="0"/>
              <a:t>Volgens </a:t>
            </a:r>
            <a:r>
              <a:rPr lang="nl-NL" dirty="0" err="1"/>
              <a:t>Astarte</a:t>
            </a:r>
            <a:r>
              <a:rPr lang="nl-NL" dirty="0"/>
              <a:t> voldeed de vraag van NN niet aan alle vereisten van artikel 7:928 lid 5 BW:</a:t>
            </a:r>
          </a:p>
          <a:p>
            <a:pPr marL="719138" indent="0">
              <a:buNone/>
            </a:pPr>
            <a:r>
              <a:rPr lang="nl-NL" dirty="0"/>
              <a:t>“De verzekeringnemer is slechts verplicht feiten mede te delen omtrent zijn strafrechtelijk verleden of omtrent dat van derden, voor zover zij zijn voorgevallen binnen de acht jaren die aan het sluiten van de verzekering vooraf zijn gegaan en voor zover de verzekeraar omtrent dat verleden uitdrukkelijk een vraag heeft gesteld </a:t>
            </a:r>
            <a:r>
              <a:rPr lang="nl-NL" u="sng" dirty="0"/>
              <a:t>in niet voor misverstand vatbare termen</a:t>
            </a:r>
            <a:r>
              <a:rPr lang="nl-NL" dirty="0"/>
              <a:t>.”</a:t>
            </a:r>
          </a:p>
        </p:txBody>
      </p:sp>
    </p:spTree>
    <p:extLst>
      <p:ext uri="{BB962C8B-B14F-4D97-AF65-F5344CB8AC3E}">
        <p14:creationId xmlns:p14="http://schemas.microsoft.com/office/powerpoint/2010/main" val="1644820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1EEDAE-8217-496F-9240-F54E052A4F0F}"/>
              </a:ext>
            </a:extLst>
          </p:cNvPr>
          <p:cNvSpPr>
            <a:spLocks noGrp="1"/>
          </p:cNvSpPr>
          <p:nvPr>
            <p:ph type="title"/>
          </p:nvPr>
        </p:nvSpPr>
        <p:spPr/>
        <p:txBody>
          <a:bodyPr/>
          <a:lstStyle/>
          <a:p>
            <a:r>
              <a:rPr lang="nl-NL" b="1" dirty="0"/>
              <a:t>Oordeel Hof Den Haag</a:t>
            </a:r>
          </a:p>
        </p:txBody>
      </p:sp>
      <p:sp>
        <p:nvSpPr>
          <p:cNvPr id="3" name="Tijdelijke aanduiding voor inhoud 2">
            <a:extLst>
              <a:ext uri="{FF2B5EF4-FFF2-40B4-BE49-F238E27FC236}">
                <a16:creationId xmlns:a16="http://schemas.microsoft.com/office/drawing/2014/main" id="{2EFC2769-DAED-4763-9582-644E157E8B95}"/>
              </a:ext>
            </a:extLst>
          </p:cNvPr>
          <p:cNvSpPr>
            <a:spLocks noGrp="1"/>
          </p:cNvSpPr>
          <p:nvPr>
            <p:ph idx="1"/>
          </p:nvPr>
        </p:nvSpPr>
        <p:spPr/>
        <p:txBody>
          <a:bodyPr>
            <a:normAutofit fontScale="77500" lnSpcReduction="20000"/>
          </a:bodyPr>
          <a:lstStyle/>
          <a:p>
            <a:r>
              <a:rPr lang="nl-NL" dirty="0"/>
              <a:t>Hof verwerpt het betoog van </a:t>
            </a:r>
            <a:r>
              <a:rPr lang="nl-NL" dirty="0" err="1"/>
              <a:t>Astarte</a:t>
            </a:r>
            <a:r>
              <a:rPr lang="nl-NL" dirty="0"/>
              <a:t>.</a:t>
            </a:r>
          </a:p>
          <a:p>
            <a:r>
              <a:rPr lang="nl-NL" dirty="0"/>
              <a:t>Kort samengevat (in mijn woorden dus) oordeelt het hof: De vraag is inderdaad, dat moet aan </a:t>
            </a:r>
            <a:r>
              <a:rPr lang="nl-NL" dirty="0" err="1"/>
              <a:t>Astarte</a:t>
            </a:r>
            <a:r>
              <a:rPr lang="nl-NL" dirty="0"/>
              <a:t> worden toegegeven, ruim en algemeen geformuleerd, en onder bepaalde omstandigheden zou bij een verzekeringnemer een misverstand kunnen ontstaan (‘moet ik dat voor mij gevoelige feit nu wel of niet vertellen aan de verzekeraar’?’), maar art. 7:928 lid 5 BW brengt niet mee dat, als de vraag naar het strafrechtelijk verleden onvoldoende concreet is, de verzekeraar dus altijd ‘af’ is. Is de vraag naar het strafrechtelijk verleden onvoldoende concreet, dan kan er terughoudend worden getoetst; beoordeeld moet worden of er bij de verzekeringnemer enig misverstand over kon verstaan of hij een bepaald strafbaar feit diende te melden.</a:t>
            </a:r>
          </a:p>
          <a:p>
            <a:r>
              <a:rPr lang="nl-NL" dirty="0"/>
              <a:t>Oordeel hof: schending precontractuele mededelingsplicht (statutair bestuurder had de vraag evident met ‘ja’ moeten (laten) beantwoorden). </a:t>
            </a:r>
          </a:p>
          <a:p>
            <a:pPr lvl="1"/>
            <a:r>
              <a:rPr lang="nl-NL" dirty="0"/>
              <a:t>Daar kon hier geen misverstand over bestaan: de statutair bestuurder had al in de gevangenis gezeten, hij wist dat de FIOD onder Justitie valt, hij wist dat hij opnieuw verdacht werd van fiscale fraude, doorzoeking en verhoor vonden plaats kort voor het invullen van het aanvraagformulier.</a:t>
            </a:r>
          </a:p>
        </p:txBody>
      </p:sp>
    </p:spTree>
    <p:extLst>
      <p:ext uri="{BB962C8B-B14F-4D97-AF65-F5344CB8AC3E}">
        <p14:creationId xmlns:p14="http://schemas.microsoft.com/office/powerpoint/2010/main" val="605494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793F5D-B3B0-406A-96AC-9F9D7F191170}"/>
              </a:ext>
            </a:extLst>
          </p:cNvPr>
          <p:cNvSpPr>
            <a:spLocks noGrp="1"/>
          </p:cNvSpPr>
          <p:nvPr>
            <p:ph type="title"/>
          </p:nvPr>
        </p:nvSpPr>
        <p:spPr/>
        <p:txBody>
          <a:bodyPr/>
          <a:lstStyle/>
          <a:p>
            <a:r>
              <a:rPr lang="nl-NL" b="1" dirty="0"/>
              <a:t>Cassatie</a:t>
            </a:r>
          </a:p>
        </p:txBody>
      </p:sp>
      <p:sp>
        <p:nvSpPr>
          <p:cNvPr id="3" name="Tijdelijke aanduiding voor inhoud 2">
            <a:extLst>
              <a:ext uri="{FF2B5EF4-FFF2-40B4-BE49-F238E27FC236}">
                <a16:creationId xmlns:a16="http://schemas.microsoft.com/office/drawing/2014/main" id="{F7073878-2D1E-4F7D-BB4C-ED8246C2A72D}"/>
              </a:ext>
            </a:extLst>
          </p:cNvPr>
          <p:cNvSpPr>
            <a:spLocks noGrp="1"/>
          </p:cNvSpPr>
          <p:nvPr>
            <p:ph idx="1"/>
          </p:nvPr>
        </p:nvSpPr>
        <p:spPr/>
        <p:txBody>
          <a:bodyPr/>
          <a:lstStyle/>
          <a:p>
            <a:r>
              <a:rPr lang="nl-NL" dirty="0"/>
              <a:t>Klacht </a:t>
            </a:r>
            <a:r>
              <a:rPr lang="nl-NL" dirty="0" err="1"/>
              <a:t>Astarte</a:t>
            </a:r>
            <a:r>
              <a:rPr lang="nl-NL" dirty="0"/>
              <a:t>: het hof heeft miskend dat als een verzekeraar verzuimt om in ‘niet voor misverstand vatbare termen’ een vraag aan de verzekeringnemer te stellen over diens strafrechtelijk verleden, uit art. 7:928 BW voortvloeit dat op de verzekeringnemer </a:t>
            </a:r>
            <a:r>
              <a:rPr lang="nl-NL" u="sng" dirty="0"/>
              <a:t>geen</a:t>
            </a:r>
            <a:r>
              <a:rPr lang="nl-NL" dirty="0"/>
              <a:t> mededelingsplicht omtrent dat strafrechtelijk verleden rust. De verzekeraar kan zich dan </a:t>
            </a:r>
            <a:r>
              <a:rPr lang="nl-NL" u="sng" dirty="0"/>
              <a:t>niet</a:t>
            </a:r>
            <a:r>
              <a:rPr lang="nl-NL" dirty="0"/>
              <a:t> beroepen op verzwijging van het strafrechtelijk verleden.</a:t>
            </a:r>
          </a:p>
          <a:p>
            <a:r>
              <a:rPr lang="nl-NL" dirty="0"/>
              <a:t>De Hoge Raad heeft het cassatieberoep verworpen (zie hierna).</a:t>
            </a:r>
          </a:p>
        </p:txBody>
      </p:sp>
    </p:spTree>
    <p:extLst>
      <p:ext uri="{BB962C8B-B14F-4D97-AF65-F5344CB8AC3E}">
        <p14:creationId xmlns:p14="http://schemas.microsoft.com/office/powerpoint/2010/main" val="3854492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ED2758-4B97-4030-8858-9873EA2A5832}"/>
              </a:ext>
            </a:extLst>
          </p:cNvPr>
          <p:cNvSpPr>
            <a:spLocks noGrp="1"/>
          </p:cNvSpPr>
          <p:nvPr>
            <p:ph type="title"/>
          </p:nvPr>
        </p:nvSpPr>
        <p:spPr/>
        <p:txBody>
          <a:bodyPr/>
          <a:lstStyle/>
          <a:p>
            <a:r>
              <a:rPr lang="nl-NL" b="1" dirty="0"/>
              <a:t>Oordeel Hoge Raad</a:t>
            </a:r>
          </a:p>
        </p:txBody>
      </p:sp>
      <p:sp>
        <p:nvSpPr>
          <p:cNvPr id="3" name="Tijdelijke aanduiding voor inhoud 2">
            <a:extLst>
              <a:ext uri="{FF2B5EF4-FFF2-40B4-BE49-F238E27FC236}">
                <a16:creationId xmlns:a16="http://schemas.microsoft.com/office/drawing/2014/main" id="{CE3BB749-A205-4732-8349-0BFED63B782E}"/>
              </a:ext>
            </a:extLst>
          </p:cNvPr>
          <p:cNvSpPr>
            <a:spLocks noGrp="1"/>
          </p:cNvSpPr>
          <p:nvPr>
            <p:ph idx="1"/>
          </p:nvPr>
        </p:nvSpPr>
        <p:spPr/>
        <p:txBody>
          <a:bodyPr>
            <a:normAutofit/>
          </a:bodyPr>
          <a:lstStyle/>
          <a:p>
            <a:r>
              <a:rPr lang="nl-NL" dirty="0"/>
              <a:t>De Hoge Raad leidt uit de wetsgeschiedenis af dat de wetgever met de eis van een vraag ‘in niet voor misverstand vatbare termen’ de verzekeringnemer die als gevolg van een onduidelijke of ruime vraag te goeder trouw een feit omtrent zijn strafrechtelijk verleden onvermeld laat, heeft willen beschermen tegen een beroep op verzwijging. </a:t>
            </a:r>
          </a:p>
          <a:p>
            <a:r>
              <a:rPr lang="nl-NL" dirty="0"/>
              <a:t>Voorbeeld: ‘Heeft u een strafrechtelijk verleden?’ Verzekeringnemer denkt met ‘nee’ te mogen antwoorden, omdat hij maar kort (één verhoor) verdacht is van woonfraude, en de lucht daarna geklaard was en vervolging nooit heeft plaatsgevonden.</a:t>
            </a:r>
          </a:p>
        </p:txBody>
      </p:sp>
    </p:spTree>
    <p:extLst>
      <p:ext uri="{BB962C8B-B14F-4D97-AF65-F5344CB8AC3E}">
        <p14:creationId xmlns:p14="http://schemas.microsoft.com/office/powerpoint/2010/main" val="2556925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40CBB6-5CAD-46B2-97F6-EF276C693346}"/>
              </a:ext>
            </a:extLst>
          </p:cNvPr>
          <p:cNvSpPr>
            <a:spLocks noGrp="1"/>
          </p:cNvSpPr>
          <p:nvPr>
            <p:ph type="title"/>
          </p:nvPr>
        </p:nvSpPr>
        <p:spPr/>
        <p:txBody>
          <a:bodyPr/>
          <a:lstStyle/>
          <a:p>
            <a:r>
              <a:rPr lang="nl-NL" b="1" dirty="0"/>
              <a:t>Oordeel Hoge Raad</a:t>
            </a:r>
          </a:p>
        </p:txBody>
      </p:sp>
      <p:sp>
        <p:nvSpPr>
          <p:cNvPr id="3" name="Tijdelijke aanduiding voor inhoud 2">
            <a:extLst>
              <a:ext uri="{FF2B5EF4-FFF2-40B4-BE49-F238E27FC236}">
                <a16:creationId xmlns:a16="http://schemas.microsoft.com/office/drawing/2014/main" id="{3E1BAF33-1AFF-4CF5-8A6C-A5FE66BC77F1}"/>
              </a:ext>
            </a:extLst>
          </p:cNvPr>
          <p:cNvSpPr>
            <a:spLocks noGrp="1"/>
          </p:cNvSpPr>
          <p:nvPr>
            <p:ph idx="1"/>
          </p:nvPr>
        </p:nvSpPr>
        <p:spPr/>
        <p:txBody>
          <a:bodyPr/>
          <a:lstStyle/>
          <a:p>
            <a:r>
              <a:rPr lang="nl-NL" dirty="0"/>
              <a:t>Volgens de Hoge Raad blijkt uit de wetsgeschiedenis </a:t>
            </a:r>
            <a:r>
              <a:rPr lang="nl-NL" i="1" dirty="0"/>
              <a:t>niet </a:t>
            </a:r>
            <a:r>
              <a:rPr lang="nl-NL" dirty="0"/>
              <a:t>dat de wetgever voor ogen heeft gestaan dat een verzekeringnemer een feit omtrent zijn strafrechtelijk verleden onvermeld mag laten indien de vraag onder omstandigheden kan leiden tot misverstanden, maar in het desbetreffende geval voor de verzekeringnemer niet voor redelijke twijfel vatbaar is dat het feit door de vraag wordt bestreken.</a:t>
            </a:r>
          </a:p>
          <a:p>
            <a:r>
              <a:rPr lang="nl-NL" dirty="0"/>
              <a:t>Voorbeeld: dát is in deze casus aan de orde; de vraag van de NN was ruim, maar de statutair-bestuurder van </a:t>
            </a:r>
            <a:r>
              <a:rPr lang="nl-NL" dirty="0" err="1"/>
              <a:t>Astarte</a:t>
            </a:r>
            <a:r>
              <a:rPr lang="nl-NL" dirty="0"/>
              <a:t> wist dat hij met ‘ja’ moest antwoorden. Hij was niet te goeder trouw.</a:t>
            </a:r>
          </a:p>
        </p:txBody>
      </p:sp>
    </p:spTree>
    <p:extLst>
      <p:ext uri="{BB962C8B-B14F-4D97-AF65-F5344CB8AC3E}">
        <p14:creationId xmlns:p14="http://schemas.microsoft.com/office/powerpoint/2010/main" val="3125309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184CF3-C15A-4B08-AD82-C37CC013E8E1}"/>
              </a:ext>
            </a:extLst>
          </p:cNvPr>
          <p:cNvSpPr>
            <a:spLocks noGrp="1"/>
          </p:cNvSpPr>
          <p:nvPr>
            <p:ph type="title"/>
          </p:nvPr>
        </p:nvSpPr>
        <p:spPr/>
        <p:txBody>
          <a:bodyPr/>
          <a:lstStyle/>
          <a:p>
            <a:r>
              <a:rPr lang="nl-NL" b="1" dirty="0"/>
              <a:t>Oordeel Hoge Raad</a:t>
            </a:r>
          </a:p>
        </p:txBody>
      </p:sp>
      <p:sp>
        <p:nvSpPr>
          <p:cNvPr id="3" name="Tijdelijke aanduiding voor inhoud 2">
            <a:extLst>
              <a:ext uri="{FF2B5EF4-FFF2-40B4-BE49-F238E27FC236}">
                <a16:creationId xmlns:a16="http://schemas.microsoft.com/office/drawing/2014/main" id="{A01931C0-B66C-4ED2-A803-18669F49E347}"/>
              </a:ext>
            </a:extLst>
          </p:cNvPr>
          <p:cNvSpPr>
            <a:spLocks noGrp="1"/>
          </p:cNvSpPr>
          <p:nvPr>
            <p:ph idx="1"/>
          </p:nvPr>
        </p:nvSpPr>
        <p:spPr>
          <a:xfrm>
            <a:off x="838200" y="1690688"/>
            <a:ext cx="10515600" cy="4351338"/>
          </a:xfrm>
        </p:spPr>
        <p:txBody>
          <a:bodyPr>
            <a:normAutofit fontScale="77500" lnSpcReduction="20000"/>
          </a:bodyPr>
          <a:lstStyle/>
          <a:p>
            <a:r>
              <a:rPr lang="nl-NL" dirty="0"/>
              <a:t>Volgens de Hoge Raad moeten de opmerkingen in de wetsgeschiedenis </a:t>
            </a:r>
            <a:r>
              <a:rPr lang="nl-NL" i="1" dirty="0"/>
              <a:t>“dat de verzekeraar in exacte bewoording moet aangeven welke feiten en omstandigheden omtrent dit verleden voor hem van belang zijn”</a:t>
            </a:r>
            <a:r>
              <a:rPr lang="nl-NL" dirty="0"/>
              <a:t> en </a:t>
            </a:r>
            <a:r>
              <a:rPr lang="nl-NL" i="1" dirty="0"/>
              <a:t>“dat de verzekeraar in zijn vraag zal moeten aangeven in welke strafbare feiten hij geïnteresseerd is, en of hij daarbij alleen geïnteresseerd is in strafrechtelijke veroordelingen, of wellicht ook in een vrijspraak, een schikking, een maatregel etc.”</a:t>
            </a:r>
            <a:r>
              <a:rPr lang="nl-NL" dirty="0"/>
              <a:t>, zo worden begrepen dat ingeval de verzekeraar dit nalaat, hem alleen een beroep op verzwijging kan toekomen ter zake van feiten waarvan voor de verzekeringnemer niet voor redelijke twijfel vatbaar was dat zij onder het bereik van de vraag vielen.</a:t>
            </a:r>
          </a:p>
          <a:p>
            <a:r>
              <a:rPr lang="nl-NL" dirty="0"/>
              <a:t>“Bij de beoordeling of de verzekeraar een vraag naar het strafrechtelijk verleden heeft gesteld ‘in niet voor misverstand vatbare termen’ als bedoeld in art. 7:928 lid 5 BW, komt het dan ook erop aan of voor de verzekeringnemer niet voor redelijke twijfel vatbaar was dat de verzekeraar een bepaald feit wenste te vernemen.”, aldus nog steeds de Hoge Raad.</a:t>
            </a:r>
          </a:p>
          <a:p>
            <a:pPr lvl="1"/>
            <a:r>
              <a:rPr lang="nl-NL" dirty="0"/>
              <a:t>En deze uitleg strookt volgens de Hoge Raad met de tekst van art. 7:928 lid 5 BW ‘voor zover’ en met het streven van de wetgever een evenwichtige regeling te introduceren.</a:t>
            </a:r>
          </a:p>
          <a:p>
            <a:pPr lvl="1"/>
            <a:endParaRPr lang="nl-NL" dirty="0"/>
          </a:p>
        </p:txBody>
      </p:sp>
    </p:spTree>
    <p:extLst>
      <p:ext uri="{BB962C8B-B14F-4D97-AF65-F5344CB8AC3E}">
        <p14:creationId xmlns:p14="http://schemas.microsoft.com/office/powerpoint/2010/main" val="331433396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1335</Words>
  <Application>Microsoft Macintosh PowerPoint</Application>
  <PresentationFormat>Breedbeeld</PresentationFormat>
  <Paragraphs>45</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HR 7 februari 2025, ECLI:NL:HR:2025:186  </vt:lpstr>
      <vt:lpstr>De casus</vt:lpstr>
      <vt:lpstr>De casus</vt:lpstr>
      <vt:lpstr>Vordering Astarte B.V.</vt:lpstr>
      <vt:lpstr>Oordeel Hof Den Haag</vt:lpstr>
      <vt:lpstr>Cassatie</vt:lpstr>
      <vt:lpstr>Oordeel Hoge Raad</vt:lpstr>
      <vt:lpstr>Oordeel Hoge Raad</vt:lpstr>
      <vt:lpstr>Oordeel Hoge Raad</vt:lpstr>
      <vt:lpstr>Eigen oordeel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 7 februari 2025, ECLI:NL:HR:2025:186</dc:title>
  <dc:creator>Kees Engel</dc:creator>
  <cp:lastModifiedBy>Fred de Jong</cp:lastModifiedBy>
  <cp:revision>13</cp:revision>
  <dcterms:created xsi:type="dcterms:W3CDTF">2025-04-03T19:37:04Z</dcterms:created>
  <dcterms:modified xsi:type="dcterms:W3CDTF">2025-04-04T07:21:57Z</dcterms:modified>
</cp:coreProperties>
</file>