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4330" r:id="rId1"/>
  </p:sldMasterIdLst>
  <p:notesMasterIdLst>
    <p:notesMasterId r:id="rId21"/>
  </p:notesMasterIdLst>
  <p:sldIdLst>
    <p:sldId id="334" r:id="rId2"/>
    <p:sldId id="335" r:id="rId3"/>
    <p:sldId id="336" r:id="rId4"/>
    <p:sldId id="600" r:id="rId5"/>
    <p:sldId id="601" r:id="rId6"/>
    <p:sldId id="597" r:id="rId7"/>
    <p:sldId id="415" r:id="rId8"/>
    <p:sldId id="598" r:id="rId9"/>
    <p:sldId id="599" r:id="rId10"/>
    <p:sldId id="353" r:id="rId11"/>
    <p:sldId id="393" r:id="rId12"/>
    <p:sldId id="394" r:id="rId13"/>
    <p:sldId id="596" r:id="rId14"/>
    <p:sldId id="607" r:id="rId15"/>
    <p:sldId id="602" r:id="rId16"/>
    <p:sldId id="603" r:id="rId17"/>
    <p:sldId id="604" r:id="rId18"/>
    <p:sldId id="605" r:id="rId19"/>
    <p:sldId id="606" r:id="rId20"/>
  </p:sldIdLst>
  <p:sldSz cx="9144000" cy="6858000" type="screen4x3"/>
  <p:notesSz cx="6797675" cy="9926638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91" autoAdjust="0"/>
    <p:restoredTop sz="94462" autoAdjust="0"/>
  </p:normalViewPr>
  <p:slideViewPr>
    <p:cSldViewPr snapToObjects="1">
      <p:cViewPr varScale="1">
        <p:scale>
          <a:sx n="103" d="100"/>
          <a:sy n="103" d="100"/>
        </p:scale>
        <p:origin x="151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72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2" d="100"/>
          <a:sy n="62" d="100"/>
        </p:scale>
        <p:origin x="3226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39845DDC-9D78-49CA-4F12-88F3BCADB6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0A10A1F-4788-1533-C904-6AB03C4C106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ECAB1F8-9D29-0147-807C-DE1EB7DFACC8}" type="datetime1">
              <a:rPr lang="nl-NL" altLang="nl-NL"/>
              <a:pPr>
                <a:defRPr/>
              </a:pPr>
              <a:t>03-04-2025</a:t>
            </a:fld>
            <a:endParaRPr lang="nl-NL" altLang="nl-NL"/>
          </a:p>
        </p:txBody>
      </p:sp>
      <p:sp>
        <p:nvSpPr>
          <p:cNvPr id="4" name="Tijdelijke aanduiding voor dia-afbeelding 3">
            <a:extLst>
              <a:ext uri="{FF2B5EF4-FFF2-40B4-BE49-F238E27FC236}">
                <a16:creationId xmlns:a16="http://schemas.microsoft.com/office/drawing/2014/main" id="{E2E14071-BCE7-CDD2-E1D6-116A3D195E7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nl-NL" noProof="0"/>
          </a:p>
        </p:txBody>
      </p:sp>
      <p:sp>
        <p:nvSpPr>
          <p:cNvPr id="5" name="Tijdelijke aanduiding voor notities 4">
            <a:extLst>
              <a:ext uri="{FF2B5EF4-FFF2-40B4-BE49-F238E27FC236}">
                <a16:creationId xmlns:a16="http://schemas.microsoft.com/office/drawing/2014/main" id="{75A3BBB9-5951-8260-4BE5-6ACCC7038C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9AC40F-054B-D172-11CD-F48FCCE8E66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FCE0813-E5C2-7D83-3D15-8F7EE7F767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067F563-5742-3E4C-8CEA-A7CDBB68F7F7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80274A33-C9D8-31F2-1149-A0EEB3515C20}"/>
              </a:ext>
            </a:extLst>
          </p:cNvPr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l-NL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D2DCF0B8-8623-AA8A-8093-A110C76D29C2}"/>
              </a:ext>
            </a:extLst>
          </p:cNvPr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l-NL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4" name="Rechthoek 14">
            <a:extLst>
              <a:ext uri="{FF2B5EF4-FFF2-40B4-BE49-F238E27FC236}">
                <a16:creationId xmlns:a16="http://schemas.microsoft.com/office/drawing/2014/main" id="{DCDC3BB6-36B8-846B-E5C2-A3BE23317275}"/>
              </a:ext>
            </a:extLst>
          </p:cNvPr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l-NL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5" name="Rechthoek 15">
            <a:extLst>
              <a:ext uri="{FF2B5EF4-FFF2-40B4-BE49-F238E27FC236}">
                <a16:creationId xmlns:a16="http://schemas.microsoft.com/office/drawing/2014/main" id="{B510D680-F318-BA8E-DAC4-D7C192600B60}"/>
              </a:ext>
            </a:extLst>
          </p:cNvPr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l-NL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nl-NL"/>
              <a:t>Klik om het opmaakprofiel van de modelondertitel te bewerken</a:t>
            </a:r>
            <a:endParaRPr lang="en-US"/>
          </a:p>
        </p:txBody>
      </p:sp>
      <p:sp>
        <p:nvSpPr>
          <p:cNvPr id="6" name="Tijdelijke aanduiding voor datum 27">
            <a:extLst>
              <a:ext uri="{FF2B5EF4-FFF2-40B4-BE49-F238E27FC236}">
                <a16:creationId xmlns:a16="http://schemas.microsoft.com/office/drawing/2014/main" id="{111264AD-D738-5722-A427-2B7F429D08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E232E-BD68-1D48-82B4-63C7D7305D42}" type="datetime1">
              <a:rPr lang="en-US" altLang="nl-NL"/>
              <a:pPr>
                <a:defRPr/>
              </a:pPr>
              <a:t>4/3/25</a:t>
            </a:fld>
            <a:endParaRPr lang="en-US" altLang="nl-NL"/>
          </a:p>
        </p:txBody>
      </p:sp>
      <p:sp>
        <p:nvSpPr>
          <p:cNvPr id="7" name="Tijdelijke aanduiding voor voettekst 16">
            <a:extLst>
              <a:ext uri="{FF2B5EF4-FFF2-40B4-BE49-F238E27FC236}">
                <a16:creationId xmlns:a16="http://schemas.microsoft.com/office/drawing/2014/main" id="{5A2B7E0B-4B23-91BF-F1B8-E57470BE0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dianummer 28">
            <a:extLst>
              <a:ext uri="{FF2B5EF4-FFF2-40B4-BE49-F238E27FC236}">
                <a16:creationId xmlns:a16="http://schemas.microsoft.com/office/drawing/2014/main" id="{052C893B-E5B6-05E2-D648-A3C061BA8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DEF6F-0E1A-914B-8606-A598744357EA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108033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13">
            <a:extLst>
              <a:ext uri="{FF2B5EF4-FFF2-40B4-BE49-F238E27FC236}">
                <a16:creationId xmlns:a16="http://schemas.microsoft.com/office/drawing/2014/main" id="{FEEC1F34-F7EC-E93E-121B-755A0D1A3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E5533-D57D-D549-BD10-B38468DA6D1A}" type="datetime1">
              <a:rPr lang="en-US" altLang="nl-NL"/>
              <a:pPr>
                <a:defRPr/>
              </a:pPr>
              <a:t>4/3/25</a:t>
            </a:fld>
            <a:endParaRPr lang="en-US" altLang="nl-NL"/>
          </a:p>
        </p:txBody>
      </p:sp>
      <p:sp>
        <p:nvSpPr>
          <p:cNvPr id="5" name="Tijdelijke aanduiding voor voettekst 2">
            <a:extLst>
              <a:ext uri="{FF2B5EF4-FFF2-40B4-BE49-F238E27FC236}">
                <a16:creationId xmlns:a16="http://schemas.microsoft.com/office/drawing/2014/main" id="{A1FE6F55-94BB-48EA-5DFF-3C6F0E6FD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22">
            <a:extLst>
              <a:ext uri="{FF2B5EF4-FFF2-40B4-BE49-F238E27FC236}">
                <a16:creationId xmlns:a16="http://schemas.microsoft.com/office/drawing/2014/main" id="{BE0A737F-9F6F-1E7C-F0AB-872B1E620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75C56-C6E9-144E-9401-17845682C516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166545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 verbindingslijn 10">
            <a:extLst>
              <a:ext uri="{FF2B5EF4-FFF2-40B4-BE49-F238E27FC236}">
                <a16:creationId xmlns:a16="http://schemas.microsoft.com/office/drawing/2014/main" id="{A7D8320C-6985-AEFE-55A1-CEEF760ABA2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" name="Gelijkbenige driehoek 3">
            <a:extLst>
              <a:ext uri="{FF2B5EF4-FFF2-40B4-BE49-F238E27FC236}">
                <a16:creationId xmlns:a16="http://schemas.microsoft.com/office/drawing/2014/main" id="{F6BCBA3A-23EA-1B11-A963-C22C0A08A338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l-NL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6" name="Rechte verbindingslijn 14">
            <a:extLst>
              <a:ext uri="{FF2B5EF4-FFF2-40B4-BE49-F238E27FC236}">
                <a16:creationId xmlns:a16="http://schemas.microsoft.com/office/drawing/2014/main" id="{032D01B4-BA12-6DC2-D7F8-ED0A0D898474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Tijdelijke aanduiding voor datum 3">
            <a:extLst>
              <a:ext uri="{FF2B5EF4-FFF2-40B4-BE49-F238E27FC236}">
                <a16:creationId xmlns:a16="http://schemas.microsoft.com/office/drawing/2014/main" id="{EAFEC877-D664-A17D-3661-9133C35EF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2DD62-95EA-E749-BE62-54932AC2A67B}" type="datetime1">
              <a:rPr lang="en-US" altLang="nl-NL"/>
              <a:pPr>
                <a:defRPr/>
              </a:pPr>
              <a:t>4/3/25</a:t>
            </a:fld>
            <a:endParaRPr lang="en-US" altLang="nl-NL"/>
          </a:p>
        </p:txBody>
      </p:sp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C11AE7D1-1093-556E-0620-7A8629603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7A2F9F62-8C5C-3AD6-ED21-7524869DC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757EC-98AC-9F4A-B27A-51AE4E5ED4F6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594143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3" name="Tijdelijke aanduiding voor datum 13">
            <a:extLst>
              <a:ext uri="{FF2B5EF4-FFF2-40B4-BE49-F238E27FC236}">
                <a16:creationId xmlns:a16="http://schemas.microsoft.com/office/drawing/2014/main" id="{469FFFDC-93F3-D50E-B450-0B46DDD3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72343-0DEB-9440-B428-32D707A97AE4}" type="datetime1">
              <a:rPr lang="en-US" altLang="nl-NL"/>
              <a:pPr>
                <a:defRPr/>
              </a:pPr>
              <a:t>4/3/25</a:t>
            </a:fld>
            <a:endParaRPr lang="en-US" altLang="nl-NL"/>
          </a:p>
        </p:txBody>
      </p:sp>
      <p:sp>
        <p:nvSpPr>
          <p:cNvPr id="4" name="Tijdelijke aanduiding voor voettekst 2">
            <a:extLst>
              <a:ext uri="{FF2B5EF4-FFF2-40B4-BE49-F238E27FC236}">
                <a16:creationId xmlns:a16="http://schemas.microsoft.com/office/drawing/2014/main" id="{1AB544ED-747A-7D9C-A744-D516B6D73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22">
            <a:extLst>
              <a:ext uri="{FF2B5EF4-FFF2-40B4-BE49-F238E27FC236}">
                <a16:creationId xmlns:a16="http://schemas.microsoft.com/office/drawing/2014/main" id="{9E6E4B67-19C0-1C0B-27C7-67E3F87F9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1A107-C126-4247-B1DF-B3E4F7CEFE4B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013123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4483AF4-E47F-DAE1-A0F4-CD5984BF6CE9}"/>
              </a:ext>
            </a:extLst>
          </p:cNvPr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l-NL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F582EDB9-A2EF-7F9C-5E83-6282529D0600}"/>
              </a:ext>
            </a:extLst>
          </p:cNvPr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l-NL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datum 3">
            <a:extLst>
              <a:ext uri="{FF2B5EF4-FFF2-40B4-BE49-F238E27FC236}">
                <a16:creationId xmlns:a16="http://schemas.microsoft.com/office/drawing/2014/main" id="{DB7FFAAE-C749-DECD-DEC7-619522D1A7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C5ECC-6465-A449-AE0E-9D41DB744A0A}" type="datetime1">
              <a:rPr lang="en-US" altLang="nl-NL"/>
              <a:pPr>
                <a:defRPr/>
              </a:pPr>
              <a:t>4/3/25</a:t>
            </a:fld>
            <a:endParaRPr lang="en-US" altLang="nl-NL"/>
          </a:p>
        </p:txBody>
      </p:sp>
      <p:sp>
        <p:nvSpPr>
          <p:cNvPr id="7" name="Tijdelijke aanduiding voor voettekst 4">
            <a:extLst>
              <a:ext uri="{FF2B5EF4-FFF2-40B4-BE49-F238E27FC236}">
                <a16:creationId xmlns:a16="http://schemas.microsoft.com/office/drawing/2014/main" id="{DC7321C5-5A68-EAA2-5A03-33267766B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6DFABBA8-FAA3-05C6-8BB5-45EF86360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051AB-88CD-2C44-894C-CB1E555A9639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9531985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3" name="Tijdelijke aanduiding voor datum 13">
            <a:extLst>
              <a:ext uri="{FF2B5EF4-FFF2-40B4-BE49-F238E27FC236}">
                <a16:creationId xmlns:a16="http://schemas.microsoft.com/office/drawing/2014/main" id="{F719F1C8-1C12-ACA7-1F3A-9DBAFB65A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6DCBE-70AF-6B48-921B-6EABA7A3F8D9}" type="datetime1">
              <a:rPr lang="en-US" altLang="nl-NL"/>
              <a:pPr>
                <a:defRPr/>
              </a:pPr>
              <a:t>4/3/25</a:t>
            </a:fld>
            <a:endParaRPr lang="en-US" altLang="nl-NL"/>
          </a:p>
        </p:txBody>
      </p:sp>
      <p:sp>
        <p:nvSpPr>
          <p:cNvPr id="4" name="Tijdelijke aanduiding voor voettekst 2">
            <a:extLst>
              <a:ext uri="{FF2B5EF4-FFF2-40B4-BE49-F238E27FC236}">
                <a16:creationId xmlns:a16="http://schemas.microsoft.com/office/drawing/2014/main" id="{2A072805-15FA-CF65-A5EF-0F43CE04C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22">
            <a:extLst>
              <a:ext uri="{FF2B5EF4-FFF2-40B4-BE49-F238E27FC236}">
                <a16:creationId xmlns:a16="http://schemas.microsoft.com/office/drawing/2014/main" id="{6B6DDCB8-3F10-E687-28CC-2F5E5AACC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2E919-82C3-6F4D-A3BA-E356C436D17A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83429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datum 13">
            <a:extLst>
              <a:ext uri="{FF2B5EF4-FFF2-40B4-BE49-F238E27FC236}">
                <a16:creationId xmlns:a16="http://schemas.microsoft.com/office/drawing/2014/main" id="{CD65FF9D-FF15-E57E-301C-A0D60E1D1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2D5E-71F7-2E44-971C-11555B2F2B52}" type="datetime1">
              <a:rPr lang="en-US" altLang="nl-NL"/>
              <a:pPr>
                <a:defRPr/>
              </a:pPr>
              <a:t>4/3/25</a:t>
            </a:fld>
            <a:endParaRPr lang="en-US" altLang="nl-NL"/>
          </a:p>
        </p:txBody>
      </p:sp>
      <p:sp>
        <p:nvSpPr>
          <p:cNvPr id="6" name="Tijdelijke aanduiding voor voettekst 2">
            <a:extLst>
              <a:ext uri="{FF2B5EF4-FFF2-40B4-BE49-F238E27FC236}">
                <a16:creationId xmlns:a16="http://schemas.microsoft.com/office/drawing/2014/main" id="{F2F94ACF-6CC1-1F18-81FB-CFA2CA459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22">
            <a:extLst>
              <a:ext uri="{FF2B5EF4-FFF2-40B4-BE49-F238E27FC236}">
                <a16:creationId xmlns:a16="http://schemas.microsoft.com/office/drawing/2014/main" id="{BED2945B-DF0D-8563-049C-0FDE10B4F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8459C-11D9-3A43-93F8-7BEB8DFC9578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556598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elijkbenige driehoek 1">
            <a:extLst>
              <a:ext uri="{FF2B5EF4-FFF2-40B4-BE49-F238E27FC236}">
                <a16:creationId xmlns:a16="http://schemas.microsoft.com/office/drawing/2014/main" id="{AC1B4808-8A2F-D4FF-6B3C-82C267A26104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l-NL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ijdelijke aanduiding voor datum 2">
            <a:extLst>
              <a:ext uri="{FF2B5EF4-FFF2-40B4-BE49-F238E27FC236}">
                <a16:creationId xmlns:a16="http://schemas.microsoft.com/office/drawing/2014/main" id="{93B32F12-C2B1-6E19-07F6-2AC025F23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43947-E499-EA4D-9ACB-032AD637F951}" type="datetime1">
              <a:rPr lang="en-US" altLang="nl-NL"/>
              <a:pPr>
                <a:defRPr/>
              </a:pPr>
              <a:t>4/3/25</a:t>
            </a:fld>
            <a:endParaRPr lang="en-US" altLang="nl-NL"/>
          </a:p>
        </p:txBody>
      </p:sp>
      <p:sp>
        <p:nvSpPr>
          <p:cNvPr id="5" name="Tijdelijke aanduiding voor voettekst 3">
            <a:extLst>
              <a:ext uri="{FF2B5EF4-FFF2-40B4-BE49-F238E27FC236}">
                <a16:creationId xmlns:a16="http://schemas.microsoft.com/office/drawing/2014/main" id="{4D40427B-B1D9-EF5C-0643-BA533158E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4">
            <a:extLst>
              <a:ext uri="{FF2B5EF4-FFF2-40B4-BE49-F238E27FC236}">
                <a16:creationId xmlns:a16="http://schemas.microsoft.com/office/drawing/2014/main" id="{DAFEFF44-5191-008D-2063-20E97F9BB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13D47-583F-2648-BFEF-AEEC24ED7CBB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48779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 verbindingslijn 10">
            <a:extLst>
              <a:ext uri="{FF2B5EF4-FFF2-40B4-BE49-F238E27FC236}">
                <a16:creationId xmlns:a16="http://schemas.microsoft.com/office/drawing/2014/main" id="{9FBB86BB-FCAF-27C6-11F2-9E79DD623B1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" name="Gelijkbenige driehoek 3">
            <a:extLst>
              <a:ext uri="{FF2B5EF4-FFF2-40B4-BE49-F238E27FC236}">
                <a16:creationId xmlns:a16="http://schemas.microsoft.com/office/drawing/2014/main" id="{49225106-56B1-1861-433C-F951F7631CBD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l-NL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4" name="Tijdelijke aanduiding voor datum 1">
            <a:extLst>
              <a:ext uri="{FF2B5EF4-FFF2-40B4-BE49-F238E27FC236}">
                <a16:creationId xmlns:a16="http://schemas.microsoft.com/office/drawing/2014/main" id="{F19E5872-B884-EDEA-8F53-20DAB495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5A85D-915F-C948-B8A0-255D8405A683}" type="datetime1">
              <a:rPr lang="en-US" altLang="nl-NL"/>
              <a:pPr>
                <a:defRPr/>
              </a:pPr>
              <a:t>4/3/25</a:t>
            </a:fld>
            <a:endParaRPr lang="en-US" altLang="nl-NL"/>
          </a:p>
        </p:txBody>
      </p:sp>
      <p:sp>
        <p:nvSpPr>
          <p:cNvPr id="5" name="Tijdelijke aanduiding voor voettekst 2">
            <a:extLst>
              <a:ext uri="{FF2B5EF4-FFF2-40B4-BE49-F238E27FC236}">
                <a16:creationId xmlns:a16="http://schemas.microsoft.com/office/drawing/2014/main" id="{549B80AB-D46E-7481-F622-317E98C5A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5AA84BFF-9762-00F1-5AAD-9B0847F0C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136D6-6766-4543-8F73-1EF4935E9261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54313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 verbindingslijn 10">
            <a:extLst>
              <a:ext uri="{FF2B5EF4-FFF2-40B4-BE49-F238E27FC236}">
                <a16:creationId xmlns:a16="http://schemas.microsoft.com/office/drawing/2014/main" id="{666AC5C0-3DD9-4F3F-8379-B60D699253B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" name="Rechte verbindingslijn 11">
            <a:extLst>
              <a:ext uri="{FF2B5EF4-FFF2-40B4-BE49-F238E27FC236}">
                <a16:creationId xmlns:a16="http://schemas.microsoft.com/office/drawing/2014/main" id="{2BA20EB0-0B3C-61DC-31A8-F5569D87A826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" name="Gelijkbenige driehoek 14">
            <a:extLst>
              <a:ext uri="{FF2B5EF4-FFF2-40B4-BE49-F238E27FC236}">
                <a16:creationId xmlns:a16="http://schemas.microsoft.com/office/drawing/2014/main" id="{F73C715A-8E95-3822-B7B6-C8876C9CD02B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l-NL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Tijdelijke aanduiding voor datum 4">
            <a:extLst>
              <a:ext uri="{FF2B5EF4-FFF2-40B4-BE49-F238E27FC236}">
                <a16:creationId xmlns:a16="http://schemas.microsoft.com/office/drawing/2014/main" id="{7DEF2BFC-A4FE-4E8A-6EBB-E38C945A8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F96BF-4FB8-B24F-A97B-7573A598379F}" type="datetime1">
              <a:rPr lang="en-US" altLang="nl-NL"/>
              <a:pPr>
                <a:defRPr/>
              </a:pPr>
              <a:t>4/3/25</a:t>
            </a:fld>
            <a:endParaRPr lang="en-US" altLang="nl-NL"/>
          </a:p>
        </p:txBody>
      </p:sp>
      <p:sp>
        <p:nvSpPr>
          <p:cNvPr id="8" name="Tijdelijke aanduiding voor voettekst 5">
            <a:extLst>
              <a:ext uri="{FF2B5EF4-FFF2-40B4-BE49-F238E27FC236}">
                <a16:creationId xmlns:a16="http://schemas.microsoft.com/office/drawing/2014/main" id="{FDEA584E-EC82-23AA-0B8F-8DE571881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6">
            <a:extLst>
              <a:ext uri="{FF2B5EF4-FFF2-40B4-BE49-F238E27FC236}">
                <a16:creationId xmlns:a16="http://schemas.microsoft.com/office/drawing/2014/main" id="{D993F6A0-76E8-A561-7412-BFE01CD1A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FB4CA-06B8-6545-A4BD-271F97738C4B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476147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 verbindingslijn 10">
            <a:extLst>
              <a:ext uri="{FF2B5EF4-FFF2-40B4-BE49-F238E27FC236}">
                <a16:creationId xmlns:a16="http://schemas.microsoft.com/office/drawing/2014/main" id="{82E8F763-2751-C4B5-8F15-8AE2B4D7FFC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" name="Gelijkbenige driehoek 3">
            <a:extLst>
              <a:ext uri="{FF2B5EF4-FFF2-40B4-BE49-F238E27FC236}">
                <a16:creationId xmlns:a16="http://schemas.microsoft.com/office/drawing/2014/main" id="{C7D80B24-2F8F-B35F-8400-31D41201F161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l-NL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7" name="Rechthoek 14">
            <a:extLst>
              <a:ext uri="{FF2B5EF4-FFF2-40B4-BE49-F238E27FC236}">
                <a16:creationId xmlns:a16="http://schemas.microsoft.com/office/drawing/2014/main" id="{2F79AB1A-7167-8B02-9316-FDE3C5AB35BF}"/>
              </a:ext>
            </a:extLst>
          </p:cNvPr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l-NL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en-US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Tijdelijke aanduiding voor datum 4">
            <a:extLst>
              <a:ext uri="{FF2B5EF4-FFF2-40B4-BE49-F238E27FC236}">
                <a16:creationId xmlns:a16="http://schemas.microsoft.com/office/drawing/2014/main" id="{BC3EA0AE-E810-5EE9-0D6D-B004ACCF3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F9488-87D3-4A48-886B-E3A82ECFCAD9}" type="datetime1">
              <a:rPr lang="en-US" altLang="nl-NL"/>
              <a:pPr>
                <a:defRPr/>
              </a:pPr>
              <a:t>4/3/25</a:t>
            </a:fld>
            <a:endParaRPr lang="en-US" altLang="nl-NL"/>
          </a:p>
        </p:txBody>
      </p:sp>
      <p:sp>
        <p:nvSpPr>
          <p:cNvPr id="9" name="Tijdelijke aanduiding voor voettekst 5">
            <a:extLst>
              <a:ext uri="{FF2B5EF4-FFF2-40B4-BE49-F238E27FC236}">
                <a16:creationId xmlns:a16="http://schemas.microsoft.com/office/drawing/2014/main" id="{5907A3E5-A0EF-F7CC-E18B-3FF23AA43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dianummer 6">
            <a:extLst>
              <a:ext uri="{FF2B5EF4-FFF2-40B4-BE49-F238E27FC236}">
                <a16:creationId xmlns:a16="http://schemas.microsoft.com/office/drawing/2014/main" id="{0DA88BBC-9AAA-70AB-1651-B49C04238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90C97-6A43-4948-8144-237EEAC94C2D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2908512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21">
            <a:extLst>
              <a:ext uri="{FF2B5EF4-FFF2-40B4-BE49-F238E27FC236}">
                <a16:creationId xmlns:a16="http://schemas.microsoft.com/office/drawing/2014/main" id="{ABDC514E-8749-47FD-933D-B50E1845F4B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stijl te bewerken</a:t>
            </a:r>
            <a:endParaRPr lang="en-US" altLang="nl-NL"/>
          </a:p>
        </p:txBody>
      </p:sp>
      <p:sp>
        <p:nvSpPr>
          <p:cNvPr id="1027" name="Tijdelijke aanduiding voor tekst 12">
            <a:extLst>
              <a:ext uri="{FF2B5EF4-FFF2-40B4-BE49-F238E27FC236}">
                <a16:creationId xmlns:a16="http://schemas.microsoft.com/office/drawing/2014/main" id="{E4B362A2-B20D-0A9C-79F3-AC2A420D64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modelstijlen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  <a:endParaRPr lang="en-US" altLang="nl-NL"/>
          </a:p>
        </p:txBody>
      </p:sp>
      <p:sp>
        <p:nvSpPr>
          <p:cNvPr id="14" name="Tijdelijke aanduiding voor datum 13">
            <a:extLst>
              <a:ext uri="{FF2B5EF4-FFF2-40B4-BE49-F238E27FC236}">
                <a16:creationId xmlns:a16="http://schemas.microsoft.com/office/drawing/2014/main" id="{1DE7EC4F-CFB4-6BBE-BDE3-1CD361DBD7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159B33F-1755-0342-9C4A-8F564E3D3DB1}" type="datetime1">
              <a:rPr lang="en-US" altLang="nl-NL"/>
              <a:pPr>
                <a:defRPr/>
              </a:pPr>
              <a:t>4/3/25</a:t>
            </a:fld>
            <a:endParaRPr lang="en-US" alt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1118576-6C9C-0FA8-EE99-155633D78C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2"/>
                </a:solidFill>
                <a:latin typeface="Arial" charset="0"/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3" name="Tijdelijke aanduiding voor dianummer 22">
            <a:extLst>
              <a:ext uri="{FF2B5EF4-FFF2-40B4-BE49-F238E27FC236}">
                <a16:creationId xmlns:a16="http://schemas.microsoft.com/office/drawing/2014/main" id="{5C04326F-A1B5-E31F-5D6B-3852F2B59B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1B1B779-F238-2447-A630-36F7447ACE38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  <p:sp>
        <p:nvSpPr>
          <p:cNvPr id="1031" name="Rechte verbindingslijn 27">
            <a:extLst>
              <a:ext uri="{FF2B5EF4-FFF2-40B4-BE49-F238E27FC236}">
                <a16:creationId xmlns:a16="http://schemas.microsoft.com/office/drawing/2014/main" id="{0EE5FD2B-BFB3-E2B8-9A40-54F5B46758D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032" name="Rechte verbindingslijn 28">
            <a:extLst>
              <a:ext uri="{FF2B5EF4-FFF2-40B4-BE49-F238E27FC236}">
                <a16:creationId xmlns:a16="http://schemas.microsoft.com/office/drawing/2014/main" id="{392F31A2-C815-6A96-F2FB-B757B8C8F6B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0" name="Gelijkbenige driehoek 9">
            <a:extLst>
              <a:ext uri="{FF2B5EF4-FFF2-40B4-BE49-F238E27FC236}">
                <a16:creationId xmlns:a16="http://schemas.microsoft.com/office/drawing/2014/main" id="{DA4F41F8-1021-41AB-5DE3-EA74E50C7C7F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l-NL">
              <a:solidFill>
                <a:srgbClr val="FFFFFF"/>
              </a:solidFill>
              <a:ea typeface="ＭＳ Ｐゴシック" pitchFamily="-11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0" r:id="rId1"/>
    <p:sldLayoutId id="2147485306" r:id="rId2"/>
    <p:sldLayoutId id="2147485311" r:id="rId3"/>
    <p:sldLayoutId id="2147485307" r:id="rId4"/>
    <p:sldLayoutId id="2147485308" r:id="rId5"/>
    <p:sldLayoutId id="2147485312" r:id="rId6"/>
    <p:sldLayoutId id="2147485313" r:id="rId7"/>
    <p:sldLayoutId id="2147485314" r:id="rId8"/>
    <p:sldLayoutId id="2147485315" r:id="rId9"/>
    <p:sldLayoutId id="2147485309" r:id="rId10"/>
    <p:sldLayoutId id="21474853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ＭＳ Ｐゴシック" pitchFamily="-111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-111" charset="0"/>
          <a:ea typeface="ＭＳ Ｐゴシック" pitchFamily="-111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-111" charset="0"/>
          <a:ea typeface="ＭＳ Ｐゴシック" pitchFamily="-111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-111" charset="0"/>
          <a:ea typeface="ＭＳ Ｐゴシック" pitchFamily="-111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-111" charset="0"/>
          <a:ea typeface="ＭＳ Ｐゴシック" pitchFamily="-111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-111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2" charset="2"/>
        <a:buChar char=""/>
        <a:defRPr sz="2600" kern="1200">
          <a:solidFill>
            <a:schemeClr val="tx1"/>
          </a:solidFill>
          <a:latin typeface="+mn-lt"/>
          <a:ea typeface="ＭＳ Ｐゴシック" pitchFamily="-111" charset="-128"/>
          <a:cs typeface="ＭＳ Ｐゴシック" charset="0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2" charset="2"/>
        <a:buChar char=""/>
        <a:defRPr sz="2300" kern="1200">
          <a:solidFill>
            <a:schemeClr val="tx2"/>
          </a:solidFill>
          <a:latin typeface="+mn-lt"/>
          <a:ea typeface="ＭＳ Ｐゴシック" pitchFamily="-111" charset="-128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2" charset="2"/>
        <a:buChar char="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791029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>
            <a:extLst>
              <a:ext uri="{FF2B5EF4-FFF2-40B4-BE49-F238E27FC236}">
                <a16:creationId xmlns:a16="http://schemas.microsoft.com/office/drawing/2014/main" id="{3F00F7BF-F58D-2034-BA04-D64E07744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>
              <a:ea typeface="ＭＳ Ｐゴシック" panose="020B0600070205080204" pitchFamily="34" charset="-128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AE9815-EA0F-5572-8568-43E1D2EFD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37125"/>
          </a:xfrm>
        </p:spPr>
        <p:txBody>
          <a:bodyPr>
            <a:normAutofit/>
          </a:bodyPr>
          <a:lstStyle/>
          <a:p>
            <a:pPr marL="0" indent="0" algn="ctr">
              <a:buFont typeface="Wingdings 3" panose="05040102010807070707" pitchFamily="18" charset="2"/>
              <a:buNone/>
              <a:defRPr/>
            </a:pPr>
            <a:endParaRPr lang="nl-NL" sz="4050" b="1" dirty="0">
              <a:solidFill>
                <a:srgbClr val="C00000"/>
              </a:solidFill>
            </a:endParaRPr>
          </a:p>
          <a:p>
            <a:pPr marL="0" indent="0" algn="ctr">
              <a:buFont typeface="Wingdings 3" panose="05040102010807070707" pitchFamily="18" charset="2"/>
              <a:buNone/>
              <a:defRPr/>
            </a:pPr>
            <a:r>
              <a:rPr lang="nl-NL" sz="5850" b="1" dirty="0">
                <a:solidFill>
                  <a:srgbClr val="C00000"/>
                </a:solidFill>
              </a:rPr>
              <a:t>ACIS</a:t>
            </a:r>
          </a:p>
          <a:p>
            <a:pPr marL="0" indent="0" algn="ctr">
              <a:buFont typeface="Wingdings 3" panose="05040102010807070707" pitchFamily="18" charset="2"/>
              <a:buNone/>
              <a:defRPr/>
            </a:pPr>
            <a:r>
              <a:rPr lang="nl-NL" sz="5850" b="1" dirty="0">
                <a:solidFill>
                  <a:srgbClr val="C00000"/>
                </a:solidFill>
              </a:rPr>
              <a:t>Actualiteiten AOV</a:t>
            </a:r>
          </a:p>
          <a:p>
            <a:pPr marL="0" indent="0" algn="ctr">
              <a:buFont typeface="Wingdings 3" panose="05040102010807070707" pitchFamily="18" charset="2"/>
              <a:buNone/>
              <a:defRPr/>
            </a:pPr>
            <a:r>
              <a:rPr lang="nl-NL" sz="3200" b="1" dirty="0">
                <a:solidFill>
                  <a:srgbClr val="C00000"/>
                </a:solidFill>
              </a:rPr>
              <a:t>4 april 2025</a:t>
            </a:r>
          </a:p>
          <a:p>
            <a:pPr marL="0" indent="0" algn="ctr">
              <a:buFont typeface="Wingdings 3" panose="05040102010807070707" pitchFamily="18" charset="2"/>
              <a:buNone/>
              <a:defRPr/>
            </a:pPr>
            <a:endParaRPr lang="nl-NL" sz="2700" b="1" dirty="0"/>
          </a:p>
          <a:p>
            <a:pPr marL="0" indent="0" algn="ctr">
              <a:buFont typeface="Wingdings 3" panose="05040102010807070707" pitchFamily="18" charset="2"/>
              <a:buNone/>
              <a:defRPr/>
            </a:pPr>
            <a:r>
              <a:rPr lang="nl-NL" sz="2700" b="1" dirty="0"/>
              <a:t>Mr. dr. Erik-Jan Wervelman</a:t>
            </a:r>
          </a:p>
          <a:p>
            <a:pPr marL="0" indent="0" algn="ctr">
              <a:buFont typeface="Wingdings 3" panose="05040102010807070707" pitchFamily="18" charset="2"/>
              <a:buNone/>
              <a:defRPr/>
            </a:pPr>
            <a:r>
              <a:rPr lang="nl-NL" sz="1200" b="1" dirty="0"/>
              <a:t>www.stadhouders.nl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>
            <a:extLst>
              <a:ext uri="{FF2B5EF4-FFF2-40B4-BE49-F238E27FC236}">
                <a16:creationId xmlns:a16="http://schemas.microsoft.com/office/drawing/2014/main" id="{A329625F-B221-1456-C35B-F4B545755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altLang="nl-NL" b="1">
                <a:ea typeface="ＭＳ Ｐゴシック" panose="020B0600070205080204" pitchFamily="34" charset="-128"/>
              </a:rPr>
              <a:t>Opzet tot misleiding bij aangaan AOV</a:t>
            </a:r>
            <a:br>
              <a:rPr lang="nl-NL" altLang="nl-NL" b="1">
                <a:ea typeface="ＭＳ Ｐゴシック" panose="020B0600070205080204" pitchFamily="34" charset="-128"/>
              </a:rPr>
            </a:br>
            <a:endParaRPr lang="nl-NL" altLang="nl-NL" b="1">
              <a:ea typeface="ＭＳ Ｐゴシック" panose="020B0600070205080204" pitchFamily="34" charset="-128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2DBD2F-7B4B-3719-1EC0-C0EB0B9AA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37125"/>
          </a:xfrm>
        </p:spPr>
        <p:txBody>
          <a:bodyPr>
            <a:normAutofit/>
          </a:bodyPr>
          <a:lstStyle/>
          <a:p>
            <a:pPr marL="0" indent="0" algn="ctr">
              <a:buFont typeface="Wingdings 3" panose="05040102010807070707" pitchFamily="18" charset="2"/>
              <a:buNone/>
              <a:defRPr/>
            </a:pPr>
            <a:endParaRPr lang="nl-NL" dirty="0"/>
          </a:p>
          <a:p>
            <a:pPr>
              <a:buFont typeface="Wingdings 3" panose="05040102010807070707" pitchFamily="18" charset="2"/>
              <a:buChar char=""/>
              <a:defRPr/>
            </a:pPr>
            <a:r>
              <a:rPr lang="nl-NL" dirty="0"/>
              <a:t>opzet tot misleiding: </a:t>
            </a:r>
            <a:r>
              <a:rPr lang="nl-NL" b="1" dirty="0"/>
              <a:t>doel</a:t>
            </a:r>
            <a:r>
              <a:rPr lang="nl-NL" dirty="0"/>
              <a:t> verzekeraar ertoe te bewegen verzekering af te sluiten die hij anders niet of niet op dezelfde voorwaarden zou hebben gesloten (HR 25 maart 2016, HR:2016:507);</a:t>
            </a:r>
          </a:p>
          <a:p>
            <a:pPr>
              <a:buFont typeface="Wingdings 3" panose="05040102010807070707" pitchFamily="18" charset="2"/>
              <a:buChar char=""/>
              <a:defRPr/>
            </a:pPr>
            <a:r>
              <a:rPr lang="nl-NL" dirty="0"/>
              <a:t>gaat dus niet (alleen) “of” </a:t>
            </a:r>
            <a:r>
              <a:rPr lang="nl-NL" dirty="0" err="1"/>
              <a:t>vzn</a:t>
            </a:r>
            <a:r>
              <a:rPr lang="nl-NL" dirty="0"/>
              <a:t> relevante feiten heeft verzwegen, maar ook “waarom”;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>
            <a:extLst>
              <a:ext uri="{FF2B5EF4-FFF2-40B4-BE49-F238E27FC236}">
                <a16:creationId xmlns:a16="http://schemas.microsoft.com/office/drawing/2014/main" id="{28964629-77A2-7C4A-BEC7-BC0C22B52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algn="ctr"/>
            <a:br>
              <a:rPr lang="nl-NL" altLang="nl-NL" b="1">
                <a:ea typeface="ＭＳ Ｐゴシック" panose="020B0600070205080204" pitchFamily="34" charset="-128"/>
              </a:rPr>
            </a:br>
            <a:r>
              <a:rPr lang="nl-NL" altLang="nl-NL" b="1">
                <a:ea typeface="ＭＳ Ｐゴシック" panose="020B0600070205080204" pitchFamily="34" charset="-128"/>
              </a:rPr>
              <a:t>Geen opzet tot misleiding bij aangaan AOV</a:t>
            </a:r>
            <a:endParaRPr lang="nl-NL" altLang="nl-NL">
              <a:ea typeface="ＭＳ Ｐゴシック" panose="020B0600070205080204" pitchFamily="34" charset="-128"/>
            </a:endParaRPr>
          </a:p>
        </p:txBody>
      </p:sp>
      <p:sp>
        <p:nvSpPr>
          <p:cNvPr id="20483" name="Tijdelijke aanduiding voor inhoud 2">
            <a:extLst>
              <a:ext uri="{FF2B5EF4-FFF2-40B4-BE49-F238E27FC236}">
                <a16:creationId xmlns:a16="http://schemas.microsoft.com/office/drawing/2014/main" id="{A4DD377D-7E1A-8C22-9901-B184BC0BFD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FontTx/>
              <a:buChar char="-"/>
            </a:pPr>
            <a:endParaRPr lang="nl-NL" altLang="nl-NL">
              <a:ea typeface="ＭＳ Ｐゴシック" panose="020B0600070205080204" pitchFamily="34" charset="-128"/>
            </a:endParaRPr>
          </a:p>
          <a:p>
            <a:pPr>
              <a:buFontTx/>
              <a:buChar char="-"/>
            </a:pPr>
            <a:r>
              <a:rPr lang="nl-NL" altLang="nl-NL">
                <a:ea typeface="ＭＳ Ｐゴシック" panose="020B0600070205080204" pitchFamily="34" charset="-128"/>
              </a:rPr>
              <a:t>Hof Den Haag 30 april 2024, GHDHA:2024:650 (re-check gedaan: wel verzwijging, maar geen opzet);</a:t>
            </a:r>
          </a:p>
          <a:p>
            <a:pPr>
              <a:buFontTx/>
              <a:buChar char="-"/>
            </a:pPr>
            <a:r>
              <a:rPr lang="nl-NL" altLang="nl-NL">
                <a:ea typeface="ＭＳ Ｐゴシック" panose="020B0600070205080204" pitchFamily="34" charset="-128"/>
              </a:rPr>
              <a:t>Hof Arnhem-Leeuwarden 2 mei 2017, GHARL:2017:3705 (tussenarrest; bewijsopdracht voorshands bewijs geleverd en 13 maart 2018, GHARL:2018:2420 (eindarrest: vermoeden ontzenuwd; uitsluitingsclausule wel toepasselijk);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>
            <a:extLst>
              <a:ext uri="{FF2B5EF4-FFF2-40B4-BE49-F238E27FC236}">
                <a16:creationId xmlns:a16="http://schemas.microsoft.com/office/drawing/2014/main" id="{BC2AC39C-CF2A-4F22-877F-E1E39BA95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>
                <a:ea typeface="ＭＳ Ｐゴシック" panose="020B0600070205080204" pitchFamily="34" charset="-128"/>
              </a:rPr>
              <a:t>(Wel) opzet tot misleiding bij aangaan</a:t>
            </a:r>
            <a:br>
              <a:rPr lang="nl-NL" altLang="nl-NL" b="1">
                <a:ea typeface="ＭＳ Ｐゴシック" panose="020B0600070205080204" pitchFamily="34" charset="-128"/>
              </a:rPr>
            </a:br>
            <a:endParaRPr lang="nl-NL" altLang="nl-NL">
              <a:ea typeface="ＭＳ Ｐゴシック" panose="020B0600070205080204" pitchFamily="34" charset="-128"/>
            </a:endParaRPr>
          </a:p>
        </p:txBody>
      </p:sp>
      <p:sp>
        <p:nvSpPr>
          <p:cNvPr id="21507" name="Tijdelijke aanduiding voor inhoud 2">
            <a:extLst>
              <a:ext uri="{FF2B5EF4-FFF2-40B4-BE49-F238E27FC236}">
                <a16:creationId xmlns:a16="http://schemas.microsoft.com/office/drawing/2014/main" id="{AA63BB85-CE6F-91D2-7472-A4BDCF274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FontTx/>
              <a:buChar char="-"/>
            </a:pPr>
            <a:r>
              <a:rPr lang="nl-NL" altLang="nl-NL">
                <a:ea typeface="ＭＳ Ｐゴシック" panose="020B0600070205080204" pitchFamily="34" charset="-128"/>
              </a:rPr>
              <a:t>Rb. Midden-Nederland 26 juni 2024, RBMNE:2024:3779 (schouderklachten na ongeval 2018 niet gemeld bij aanvraag 2022, tandarts);</a:t>
            </a:r>
          </a:p>
          <a:p>
            <a:pPr>
              <a:buFontTx/>
              <a:buChar char="-"/>
            </a:pPr>
            <a:r>
              <a:rPr lang="nl-NL" altLang="nl-NL">
                <a:ea typeface="ＭＳ Ｐゴシック" panose="020B0600070205080204" pitchFamily="34" charset="-128"/>
              </a:rPr>
              <a:t>Geschillencommissie KiFiD 15 mei 2023, 0371 (klachten van slapeloosheid en recente arbeidsongeschiktheid (drie - vier maanden voor aanvraag) niet gemeld);</a:t>
            </a:r>
          </a:p>
          <a:p>
            <a:pPr>
              <a:buFontTx/>
              <a:buChar char="-"/>
            </a:pPr>
            <a:r>
              <a:rPr lang="nl-NL" altLang="nl-NL">
                <a:ea typeface="ＭＳ Ｐゴシック" panose="020B0600070205080204" pitchFamily="34" charset="-128"/>
              </a:rPr>
              <a:t>Geschillencommissie KiFiD 8 september 2021, 795 (diverse bezoeken aan medici en behandelingen, kort voor aanvraag niet gemeld);</a:t>
            </a:r>
          </a:p>
          <a:p>
            <a:pPr>
              <a:buFontTx/>
              <a:buChar char="-"/>
            </a:pPr>
            <a:endParaRPr lang="nl-NL" altLang="nl-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>
            <a:extLst>
              <a:ext uri="{FF2B5EF4-FFF2-40B4-BE49-F238E27FC236}">
                <a16:creationId xmlns:a16="http://schemas.microsoft.com/office/drawing/2014/main" id="{49EBD4FE-0C4E-AAA3-07D9-0AF540D32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altLang="nl-NL" b="1">
                <a:ea typeface="ＭＳ Ｐゴシック" panose="020B0600070205080204" pitchFamily="34" charset="-128"/>
              </a:rPr>
              <a:t>2. Claimbehandeling</a:t>
            </a:r>
          </a:p>
        </p:txBody>
      </p:sp>
      <p:sp>
        <p:nvSpPr>
          <p:cNvPr id="22531" name="Tijdelijke aanduiding voor inhoud 2">
            <a:extLst>
              <a:ext uri="{FF2B5EF4-FFF2-40B4-BE49-F238E27FC236}">
                <a16:creationId xmlns:a16="http://schemas.microsoft.com/office/drawing/2014/main" id="{8521D842-0DA6-0E51-2AB1-AE11C431481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nl-NL" altLang="nl-NL">
                <a:ea typeface="ＭＳ Ｐゴシック" panose="020B0600070205080204" pitchFamily="34" charset="-128"/>
              </a:rPr>
              <a:t>Rb. Gelderland 12 februari 2025, RBGEL:2025:1321 (beoordelingskader AOV, i.c. geen medisch objectief vaststelbare stoornis, dus geen aanleiding voor verzekeringsgeneeskundig onderzoek);</a:t>
            </a:r>
          </a:p>
          <a:p>
            <a:r>
              <a:rPr lang="nl-NL" altLang="nl-NL">
                <a:ea typeface="ＭＳ Ｐゴシック" panose="020B0600070205080204" pitchFamily="34" charset="-128"/>
              </a:rPr>
              <a:t>Rb. Den Haag 19 december 2024, RBDHA:2024:22814 (vraagstelling aan neuroloog gericht op vaststelling krachtens polis gedekte stoornissen, niet (ook) op beperkingen in belastbaarheid);</a:t>
            </a:r>
          </a:p>
          <a:p>
            <a:r>
              <a:rPr lang="nl-NL" altLang="nl-NL">
                <a:ea typeface="ＭＳ Ｐゴシック" panose="020B0600070205080204" pitchFamily="34" charset="-128"/>
              </a:rPr>
              <a:t>Rb. Midden-Nederland 22 januari 2025, RBMNE:2025:963 (beroep op alcoholclausule verworpen).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>
            <a:extLst>
              <a:ext uri="{FF2B5EF4-FFF2-40B4-BE49-F238E27FC236}">
                <a16:creationId xmlns:a16="http://schemas.microsoft.com/office/drawing/2014/main" id="{8BF58A44-00F7-116F-16B6-6FFDA1F5D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>
              <a:ea typeface="ＭＳ Ｐゴシック" panose="020B0600070205080204" pitchFamily="34" charset="-128"/>
            </a:endParaRPr>
          </a:p>
        </p:txBody>
      </p:sp>
      <p:sp>
        <p:nvSpPr>
          <p:cNvPr id="23555" name="Tijdelijke aanduiding voor inhoud 2">
            <a:extLst>
              <a:ext uri="{FF2B5EF4-FFF2-40B4-BE49-F238E27FC236}">
                <a16:creationId xmlns:a16="http://schemas.microsoft.com/office/drawing/2014/main" id="{7B976503-0B95-F309-B7EB-CE62B731372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nl-NL" altLang="nl-NL">
                <a:ea typeface="ＭＳ Ｐゴシック" panose="020B0600070205080204" pitchFamily="34" charset="-128"/>
              </a:rPr>
              <a:t>Rb. Midden-Nederland 29 januari 2025, RBMNE:2025:223 (onzorgvuldig handelen vanwege onredelijke trage behandeling aanvraag AOV, 30 dec. - 4 april);</a:t>
            </a:r>
          </a:p>
          <a:p>
            <a:r>
              <a:rPr lang="nl-NL" altLang="nl-NL">
                <a:ea typeface="ＭＳ Ｐゴシック" panose="020B0600070205080204" pitchFamily="34" charset="-128"/>
              </a:rPr>
              <a:t>Rb. Midden-Nederland 12 maart 2025, RBMNE:2025:962 (aankondiging benoeming deskundige, voorrekenen financiële uitkomst mogelijke scenario’s in tussenvonnis).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>
            <a:extLst>
              <a:ext uri="{FF2B5EF4-FFF2-40B4-BE49-F238E27FC236}">
                <a16:creationId xmlns:a16="http://schemas.microsoft.com/office/drawing/2014/main" id="{39B21B60-C438-98E8-220F-05DFFD0A9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>
              <a:ea typeface="ＭＳ Ｐゴシック" panose="020B0600070205080204" pitchFamily="34" charset="-128"/>
            </a:endParaRPr>
          </a:p>
        </p:txBody>
      </p:sp>
      <p:sp>
        <p:nvSpPr>
          <p:cNvPr id="24579" name="Tijdelijke aanduiding voor inhoud 2">
            <a:extLst>
              <a:ext uri="{FF2B5EF4-FFF2-40B4-BE49-F238E27FC236}">
                <a16:creationId xmlns:a16="http://schemas.microsoft.com/office/drawing/2014/main" id="{72001271-9C0F-32AB-957A-45BF4B58A24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nl-NL" altLang="nl-NL">
                <a:ea typeface="ＭＳ Ｐゴシック" panose="020B0600070205080204" pitchFamily="34" charset="-128"/>
              </a:rPr>
              <a:t>Hof Den Haag 10 september 2024, GHDHA:2024:1517, JA 2024/169 met nt EJW (sommenverzekering, uitleg beroep “ambulante handel in kaas, nootjes, worst etc.”, taakverschuiving);</a:t>
            </a:r>
          </a:p>
          <a:p>
            <a:r>
              <a:rPr lang="nl-NL" altLang="nl-NL">
                <a:ea typeface="ＭＳ Ｐゴシック" panose="020B0600070205080204" pitchFamily="34" charset="-128"/>
              </a:rPr>
              <a:t>Rb. Gelderland 24 april 2024, RBGEL:2024:2445 (verzekerde arbeidsongeschikt ten tijde aangaan WIA-verzekering, dus niet gedekt);</a:t>
            </a:r>
          </a:p>
          <a:p>
            <a:r>
              <a:rPr lang="nl-NL" altLang="nl-NL">
                <a:ea typeface="ＭＳ Ｐゴシック" panose="020B0600070205080204" pitchFamily="34" charset="-128"/>
              </a:rPr>
              <a:t>GC Kifid 29 mei 2024, nr. 2024-0448 (direct inroepen optierecht voor komende 25 jaar tot eindleeftijd, afgewezen);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>
            <a:extLst>
              <a:ext uri="{FF2B5EF4-FFF2-40B4-BE49-F238E27FC236}">
                <a16:creationId xmlns:a16="http://schemas.microsoft.com/office/drawing/2014/main" id="{A2599D94-A9AF-DBD2-1338-34E820B0F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>
              <a:ea typeface="ＭＳ Ｐゴシック" panose="020B0600070205080204" pitchFamily="34" charset="-128"/>
            </a:endParaRPr>
          </a:p>
        </p:txBody>
      </p:sp>
      <p:sp>
        <p:nvSpPr>
          <p:cNvPr id="25603" name="Tijdelijke aanduiding voor inhoud 2">
            <a:extLst>
              <a:ext uri="{FF2B5EF4-FFF2-40B4-BE49-F238E27FC236}">
                <a16:creationId xmlns:a16="http://schemas.microsoft.com/office/drawing/2014/main" id="{1A1C6421-49C1-FC9F-3739-C385617C1D53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nl-NL" altLang="nl-NL">
                <a:ea typeface="ＭＳ Ｐゴシック" panose="020B0600070205080204" pitchFamily="34" charset="-128"/>
              </a:rPr>
              <a:t>GC Kifid 24 oktober 2024, nr. 2024-0923 (beoordeling urenopbouw ter vaststelling mate arbeidsongeschiktheid);</a:t>
            </a:r>
          </a:p>
          <a:p>
            <a:r>
              <a:rPr lang="nl-NL" altLang="nl-NL">
                <a:ea typeface="ＭＳ Ｐゴシック" panose="020B0600070205080204" pitchFamily="34" charset="-128"/>
              </a:rPr>
              <a:t>Hof Den Bosch 23 november 2021, GHSHE:2021:3518 (mate arbeidsongeschiktheid voor werkzaamheden in beginsel bepaald aan de hand van urenvergelijking);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>
            <a:extLst>
              <a:ext uri="{FF2B5EF4-FFF2-40B4-BE49-F238E27FC236}">
                <a16:creationId xmlns:a16="http://schemas.microsoft.com/office/drawing/2014/main" id="{C819FD87-5DE8-539F-7A6F-C1766005D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>
              <a:ea typeface="ＭＳ Ｐゴシック" panose="020B0600070205080204" pitchFamily="34" charset="-128"/>
            </a:endParaRPr>
          </a:p>
        </p:txBody>
      </p:sp>
      <p:sp>
        <p:nvSpPr>
          <p:cNvPr id="26627" name="Tijdelijke aanduiding voor inhoud 2">
            <a:extLst>
              <a:ext uri="{FF2B5EF4-FFF2-40B4-BE49-F238E27FC236}">
                <a16:creationId xmlns:a16="http://schemas.microsoft.com/office/drawing/2014/main" id="{2A1C4BC2-B64F-8AFF-EABB-BA1A3F966FF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nl-NL" altLang="nl-NL">
                <a:ea typeface="ＭＳ Ｐゴシック" panose="020B0600070205080204" pitchFamily="34" charset="-128"/>
              </a:rPr>
              <a:t>GC Kifid 27 december 2024, nr. 2024-1131 (feitelijk verrichte werkzaamheden (daadwerkelijke uitval) van belang beoordeling mate arbeidsongeschiktheid, ook bij sommenverzekering);</a:t>
            </a:r>
          </a:p>
          <a:p>
            <a:r>
              <a:rPr lang="nl-NL" altLang="nl-NL">
                <a:ea typeface="ＭＳ Ｐゴシック" panose="020B0600070205080204" pitchFamily="34" charset="-128"/>
              </a:rPr>
              <a:t>Rb. Midden-Nederland 29 november 2024, RBMNE:2024:6533 (verzekerde die volledig werkt ondanks lichamelijke beperkingen heeft geen recht op uitkering, uitkering terecht opgeschort i.v.m. verplichting tot verstrekking inzage in agenda);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>
            <a:extLst>
              <a:ext uri="{FF2B5EF4-FFF2-40B4-BE49-F238E27FC236}">
                <a16:creationId xmlns:a16="http://schemas.microsoft.com/office/drawing/2014/main" id="{DC360EC8-5967-8FD8-A505-7CDACECE8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>
              <a:ea typeface="ＭＳ Ｐゴシック" panose="020B0600070205080204" pitchFamily="34" charset="-128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28CB13-9691-19B2-FF52-EB051C388F63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Font typeface="Wingdings 3" panose="05040102010807070707" pitchFamily="18" charset="2"/>
              <a:buChar char=""/>
              <a:defRPr/>
            </a:pPr>
            <a:r>
              <a:rPr lang="nl-NL" dirty="0"/>
              <a:t>Rb. Den Haag 18 juli 2024, RBDHA:2024:11208 (geen BGK verschuldigd want geen tekortschieten verzekeraar, sommenverzekering);</a:t>
            </a:r>
          </a:p>
          <a:p>
            <a:pPr>
              <a:buFont typeface="Wingdings 3" panose="05040102010807070707" pitchFamily="18" charset="2"/>
              <a:buChar char=""/>
              <a:defRPr/>
            </a:pPr>
            <a:r>
              <a:rPr lang="nl-NL" dirty="0"/>
              <a:t>GC </a:t>
            </a:r>
            <a:r>
              <a:rPr lang="nl-NL" dirty="0" err="1"/>
              <a:t>Kifid</a:t>
            </a:r>
            <a:r>
              <a:rPr lang="nl-NL" dirty="0"/>
              <a:t> 10 december 2024, nr. 2024-1091a (geen rente of fiscale schade verschuldigd want geen tekortschieten verzekeraar, WIA-hiaat verzekering).</a:t>
            </a:r>
          </a:p>
          <a:p>
            <a:pPr marL="0" indent="0">
              <a:buFont typeface="Wingdings 3" panose="05040102010807070707" pitchFamily="18" charset="2"/>
              <a:buNone/>
              <a:defRPr/>
            </a:pPr>
            <a:endParaRPr lang="nl-N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1">
            <a:extLst>
              <a:ext uri="{FF2B5EF4-FFF2-40B4-BE49-F238E27FC236}">
                <a16:creationId xmlns:a16="http://schemas.microsoft.com/office/drawing/2014/main" id="{981A06D1-0651-2309-45C1-111B249A7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>
              <a:ea typeface="ＭＳ Ｐゴシック" panose="020B0600070205080204" pitchFamily="34" charset="-128"/>
            </a:endParaRPr>
          </a:p>
        </p:txBody>
      </p:sp>
      <p:sp>
        <p:nvSpPr>
          <p:cNvPr id="28675" name="Tijdelijke aanduiding voor inhoud 2">
            <a:extLst>
              <a:ext uri="{FF2B5EF4-FFF2-40B4-BE49-F238E27FC236}">
                <a16:creationId xmlns:a16="http://schemas.microsoft.com/office/drawing/2014/main" id="{F7270739-0C99-5103-5846-ED65B7B13F8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nl-NL" altLang="nl-NL">
                <a:ea typeface="ＭＳ Ｐゴシック" panose="020B0600070205080204" pitchFamily="34" charset="-128"/>
              </a:rPr>
              <a:t>Nieuwe versie Gedragscode Verwerking Persoonsgegevens Verzekeraars per 1 juli 2024;</a:t>
            </a:r>
          </a:p>
          <a:p>
            <a:r>
              <a:rPr lang="nl-NL" altLang="nl-NL">
                <a:ea typeface="ＭＳ Ｐゴシック" panose="020B0600070205080204" pitchFamily="34" charset="-128"/>
              </a:rPr>
              <a:t>Voor AOV vooral relevant als geen medisch beoordelingstraject plaatsvindt (analoog met Richtlijn Letsel).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>
            <a:extLst>
              <a:ext uri="{FF2B5EF4-FFF2-40B4-BE49-F238E27FC236}">
                <a16:creationId xmlns:a16="http://schemas.microsoft.com/office/drawing/2014/main" id="{D802AD4A-2E46-7DB0-6AE8-C69DBEF9C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95400"/>
          </a:xfrm>
        </p:spPr>
        <p:txBody>
          <a:bodyPr/>
          <a:lstStyle/>
          <a:p>
            <a:r>
              <a:rPr lang="nl-NL" altLang="nl-NL" b="1">
                <a:ea typeface="ＭＳ Ｐゴシック" panose="020B0600070205080204" pitchFamily="34" charset="-128"/>
              </a:rPr>
              <a:t>Te bespreken onderwerpen:</a:t>
            </a:r>
            <a:br>
              <a:rPr lang="nl-NL" altLang="nl-NL" b="1">
                <a:ea typeface="ＭＳ Ｐゴシック" panose="020B0600070205080204" pitchFamily="34" charset="-128"/>
              </a:rPr>
            </a:br>
            <a:endParaRPr lang="nl-NL" altLang="nl-NL">
              <a:ea typeface="ＭＳ Ｐゴシック" panose="020B0600070205080204" pitchFamily="34" charset="-128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A289EE-150D-DAA4-38D4-52DFDBED69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56125"/>
          </a:xfrm>
        </p:spPr>
        <p:txBody>
          <a:bodyPr/>
          <a:lstStyle/>
          <a:p>
            <a:pPr marL="0" indent="0">
              <a:buFont typeface="Wingdings 3" panose="05040102010807070707" pitchFamily="18" charset="2"/>
              <a:buNone/>
              <a:defRPr/>
            </a:pPr>
            <a:endParaRPr lang="nl-NL" dirty="0"/>
          </a:p>
          <a:p>
            <a:pPr marL="385763" indent="-385763">
              <a:buFont typeface="Wingdings 3" panose="05040102010807070707" pitchFamily="18" charset="2"/>
              <a:buAutoNum type="arabicPeriod"/>
              <a:defRPr/>
            </a:pPr>
            <a:r>
              <a:rPr lang="nl-NL" dirty="0"/>
              <a:t>Schending mededelingsplicht</a:t>
            </a:r>
          </a:p>
          <a:p>
            <a:pPr marL="385763" indent="-385763">
              <a:buFont typeface="Wingdings 3" panose="05040102010807070707" pitchFamily="18" charset="2"/>
              <a:buAutoNum type="arabicPeriod"/>
              <a:defRPr/>
            </a:pPr>
            <a:r>
              <a:rPr lang="nl-NL" dirty="0"/>
              <a:t>Claimbehandeling</a:t>
            </a:r>
          </a:p>
          <a:p>
            <a:pPr marL="0" indent="0">
              <a:buFont typeface="Wingdings 3" panose="05040102010807070707" pitchFamily="18" charset="2"/>
              <a:buNone/>
              <a:defRPr/>
            </a:pP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>
            <a:extLst>
              <a:ext uri="{FF2B5EF4-FFF2-40B4-BE49-F238E27FC236}">
                <a16:creationId xmlns:a16="http://schemas.microsoft.com/office/drawing/2014/main" id="{2596A8AC-497C-E452-CD90-6A2AF9D32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NL" altLang="nl-NL" b="1">
                <a:ea typeface="ＭＳ Ｐゴシック" panose="020B0600070205080204" pitchFamily="34" charset="-128"/>
              </a:rPr>
            </a:br>
            <a:r>
              <a:rPr lang="nl-NL" altLang="nl-NL" b="1">
                <a:ea typeface="ＭＳ Ｐゴシック" panose="020B0600070205080204" pitchFamily="34" charset="-128"/>
              </a:rPr>
              <a:t>1.	Schending mededelingsplicht</a:t>
            </a:r>
            <a:br>
              <a:rPr lang="nl-NL" altLang="nl-NL" b="1">
                <a:ea typeface="ＭＳ Ｐゴシック" panose="020B0600070205080204" pitchFamily="34" charset="-128"/>
              </a:rPr>
            </a:br>
            <a:endParaRPr lang="nl-NL" altLang="nl-NL">
              <a:ea typeface="ＭＳ Ｐゴシック" panose="020B0600070205080204" pitchFamily="34" charset="-128"/>
            </a:endParaRPr>
          </a:p>
        </p:txBody>
      </p:sp>
      <p:sp>
        <p:nvSpPr>
          <p:cNvPr id="12291" name="Tijdelijke aanduiding voor inhoud 2">
            <a:extLst>
              <a:ext uri="{FF2B5EF4-FFF2-40B4-BE49-F238E27FC236}">
                <a16:creationId xmlns:a16="http://schemas.microsoft.com/office/drawing/2014/main" id="{F8121B38-B7F0-C991-1BBB-A441C23512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FontTx/>
              <a:buChar char="-"/>
              <a:defRPr/>
            </a:pPr>
            <a:r>
              <a:rPr lang="nl-NL" altLang="nl-NL" dirty="0">
                <a:ea typeface="ＭＳ Ｐゴシック" panose="020B0600070205080204" pitchFamily="34" charset="-128"/>
              </a:rPr>
              <a:t>GC </a:t>
            </a:r>
            <a:r>
              <a:rPr lang="nl-NL" altLang="nl-NL" dirty="0" err="1">
                <a:ea typeface="ＭＳ Ｐゴシック" panose="020B0600070205080204" pitchFamily="34" charset="-128"/>
              </a:rPr>
              <a:t>Kifid</a:t>
            </a:r>
            <a:r>
              <a:rPr lang="nl-NL" altLang="nl-NL" dirty="0">
                <a:ea typeface="ＭＳ Ｐゴシック" panose="020B0600070205080204" pitchFamily="34" charset="-128"/>
              </a:rPr>
              <a:t> 30 juli 2024, nr. 2024-0659 (afwijzing vanwege actuele psychische problematiek met onduidelijk beloop);</a:t>
            </a:r>
          </a:p>
          <a:p>
            <a:pPr>
              <a:buFontTx/>
              <a:buChar char="-"/>
              <a:defRPr/>
            </a:pPr>
            <a:r>
              <a:rPr lang="nl-NL" altLang="nl-NL" dirty="0">
                <a:ea typeface="ＭＳ Ｐゴシック" panose="020B0600070205080204" pitchFamily="34" charset="-128"/>
              </a:rPr>
              <a:t>Rb. Limburg 14 januari 2025, RBLIM:2025:1141 (bewijsopdracht verzekeraar toepasselijkheid 4 uitsluitingsclausules, mondeling vonnis);</a:t>
            </a:r>
          </a:p>
          <a:p>
            <a:pPr>
              <a:buFontTx/>
              <a:buChar char="-"/>
              <a:defRPr/>
            </a:pPr>
            <a:r>
              <a:rPr lang="nl-NL" altLang="nl-NL" dirty="0">
                <a:ea typeface="ＭＳ Ｐゴシック" panose="020B0600070205080204" pitchFamily="34" charset="-128"/>
              </a:rPr>
              <a:t>CvB </a:t>
            </a:r>
            <a:r>
              <a:rPr lang="nl-NL" altLang="nl-NL" dirty="0" err="1">
                <a:ea typeface="ＭＳ Ｐゴシック" panose="020B0600070205080204" pitchFamily="34" charset="-128"/>
              </a:rPr>
              <a:t>Kifid</a:t>
            </a:r>
            <a:r>
              <a:rPr lang="nl-NL" altLang="nl-NL" dirty="0">
                <a:ea typeface="ＭＳ Ｐゴシック" panose="020B0600070205080204" pitchFamily="34" charset="-128"/>
              </a:rPr>
              <a:t> 3 mei 2024, nr. 2024-0033 (uitsluiting </a:t>
            </a:r>
            <a:r>
              <a:rPr lang="nl-NL" altLang="nl-NL" dirty="0" err="1">
                <a:ea typeface="ＭＳ Ｐゴシック" panose="020B0600070205080204" pitchFamily="34" charset="-128"/>
              </a:rPr>
              <a:t>lumbosacrale</a:t>
            </a:r>
            <a:r>
              <a:rPr lang="nl-NL" altLang="nl-NL" dirty="0">
                <a:ea typeface="ＭＳ Ｐゴシック" panose="020B0600070205080204" pitchFamily="34" charset="-128"/>
              </a:rPr>
              <a:t> wervelkolom, bekkenklachten binnen 5 jaar, vallen onder clausule);</a:t>
            </a:r>
          </a:p>
          <a:p>
            <a:pPr>
              <a:buFontTx/>
              <a:buChar char="-"/>
              <a:defRPr/>
            </a:pPr>
            <a:endParaRPr lang="nl-NL" altLang="nl-NL" dirty="0">
              <a:ea typeface="ＭＳ Ｐゴシック" panose="020B0600070205080204" pitchFamily="34" charset="-128"/>
            </a:endParaRPr>
          </a:p>
          <a:p>
            <a:pPr>
              <a:buFontTx/>
              <a:buChar char="-"/>
              <a:defRPr/>
            </a:pPr>
            <a:endParaRPr lang="nl-NL" altLang="nl-NL" dirty="0">
              <a:ea typeface="ＭＳ Ｐゴシック" panose="020B0600070205080204" pitchFamily="34" charset="-128"/>
            </a:endParaRPr>
          </a:p>
          <a:p>
            <a:pPr marL="0" indent="0">
              <a:buFont typeface="Wingdings 3" panose="05040102010807070707" pitchFamily="18" charset="2"/>
              <a:buNone/>
              <a:defRPr/>
            </a:pPr>
            <a:endParaRPr lang="nl-NL" altLang="nl-NL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>
            <a:extLst>
              <a:ext uri="{FF2B5EF4-FFF2-40B4-BE49-F238E27FC236}">
                <a16:creationId xmlns:a16="http://schemas.microsoft.com/office/drawing/2014/main" id="{E4A57672-BDA2-3F37-D653-8DB0A411C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>
              <a:ea typeface="ＭＳ Ｐゴシック" panose="020B0600070205080204" pitchFamily="34" charset="-128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D19E3D-1B57-1781-46C2-73A7CF7C453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Font typeface="Wingdings 3" panose="05040102010807070707" pitchFamily="18" charset="2"/>
              <a:buChar char=""/>
              <a:defRPr/>
            </a:pPr>
            <a:r>
              <a:rPr lang="nl-NL" dirty="0"/>
              <a:t>HR 19 januari 2024, HR:2024:52 (kenbaarheid);</a:t>
            </a:r>
          </a:p>
          <a:p>
            <a:pPr>
              <a:buFont typeface="Wingdings 3" panose="05040102010807070707" pitchFamily="18" charset="2"/>
              <a:buChar char=""/>
              <a:defRPr/>
            </a:pPr>
            <a:r>
              <a:rPr lang="nl-NL" dirty="0"/>
              <a:t>aanpassing Model GV Verbond van Verzekeraars.</a:t>
            </a:r>
          </a:p>
          <a:p>
            <a:pPr marL="0" indent="0">
              <a:buFont typeface="Wingdings 3" panose="05040102010807070707" pitchFamily="18" charset="2"/>
              <a:buNone/>
              <a:defRPr/>
            </a:pP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>
            <a:extLst>
              <a:ext uri="{FF2B5EF4-FFF2-40B4-BE49-F238E27FC236}">
                <a16:creationId xmlns:a16="http://schemas.microsoft.com/office/drawing/2014/main" id="{5F77D193-1F85-A19F-01DC-35F386F66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>
                <a:ea typeface="ＭＳ Ｐゴシック" panose="020B0600070205080204" pitchFamily="34" charset="-128"/>
              </a:rPr>
              <a:t>Nieuwe Model Gezondheidsverklaring</a:t>
            </a:r>
          </a:p>
        </p:txBody>
      </p:sp>
      <p:sp>
        <p:nvSpPr>
          <p:cNvPr id="14339" name="Tijdelijke aanduiding voor inhoud 2">
            <a:extLst>
              <a:ext uri="{FF2B5EF4-FFF2-40B4-BE49-F238E27FC236}">
                <a16:creationId xmlns:a16="http://schemas.microsoft.com/office/drawing/2014/main" id="{A799C008-96AF-A16B-B285-A6E4ED18087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0" indent="0">
              <a:buFont typeface="Wingdings 3" pitchFamily="2" charset="2"/>
              <a:buNone/>
            </a:pPr>
            <a:r>
              <a:rPr lang="nl-NL" altLang="nl-NL">
                <a:ea typeface="ＭＳ Ｐゴシック" panose="020B0600070205080204" pitchFamily="34" charset="-128"/>
              </a:rPr>
              <a:t>“Noem al uw gezondheidsklachten. Ook als u denkt dat deze niet belangrijk zijn of waren.</a:t>
            </a:r>
          </a:p>
          <a:p>
            <a:pPr marL="0" indent="0">
              <a:buFont typeface="Wingdings 3" pitchFamily="2" charset="2"/>
              <a:buNone/>
            </a:pPr>
            <a:endParaRPr lang="nl-NL" altLang="nl-NL">
              <a:ea typeface="ＭＳ Ｐゴシック" panose="020B0600070205080204" pitchFamily="34" charset="-128"/>
            </a:endParaRPr>
          </a:p>
          <a:p>
            <a:pPr marL="0" indent="0">
              <a:buFont typeface="Wingdings 3" pitchFamily="2" charset="2"/>
              <a:buNone/>
            </a:pPr>
            <a:r>
              <a:rPr lang="nl-NL" altLang="nl-NL">
                <a:ea typeface="ＭＳ Ｐゴシック" panose="020B0600070205080204" pitchFamily="34" charset="-128"/>
              </a:rPr>
              <a:t>Of als u met deze klachten (nog) niet bij de huisarts, medisch specialist, hulpverlener of zorgverlener (ook alternatief zorgverlener of hulpverlener) bent geweest.</a:t>
            </a:r>
          </a:p>
          <a:p>
            <a:pPr marL="0" indent="0">
              <a:buFont typeface="Wingdings 3" pitchFamily="2" charset="2"/>
              <a:buNone/>
            </a:pPr>
            <a:endParaRPr lang="nl-NL" altLang="nl-NL">
              <a:ea typeface="ＭＳ Ｐゴシック" panose="020B0600070205080204" pitchFamily="34" charset="-128"/>
            </a:endParaRPr>
          </a:p>
          <a:p>
            <a:pPr marL="0" indent="0">
              <a:buFont typeface="Wingdings 3" pitchFamily="2" charset="2"/>
              <a:buNone/>
            </a:pPr>
            <a:r>
              <a:rPr lang="nl-NL" altLang="nl-NL">
                <a:ea typeface="ＭＳ Ｐゴシック" panose="020B0600070205080204" pitchFamily="34" charset="-128"/>
              </a:rPr>
              <a:t>Misschien bent u daar wel geweest met uw klachten en is er bij u geen ziekte aangetoond of geen diagnose gesteld. Ook in die gevallen moet u de klacht noemen.”</a:t>
            </a:r>
          </a:p>
          <a:p>
            <a:pPr marL="0" indent="0">
              <a:buFont typeface="Wingdings 3" pitchFamily="2" charset="2"/>
              <a:buNone/>
            </a:pPr>
            <a:endParaRPr lang="nl-NL" altLang="nl-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>
            <a:extLst>
              <a:ext uri="{FF2B5EF4-FFF2-40B4-BE49-F238E27FC236}">
                <a16:creationId xmlns:a16="http://schemas.microsoft.com/office/drawing/2014/main" id="{08668268-958F-5650-A603-993834DCE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>
              <a:ea typeface="ＭＳ Ｐゴシック" panose="020B0600070205080204" pitchFamily="34" charset="-128"/>
            </a:endParaRPr>
          </a:p>
        </p:txBody>
      </p:sp>
      <p:sp>
        <p:nvSpPr>
          <p:cNvPr id="15363" name="Tijdelijke aanduiding voor inhoud 2">
            <a:extLst>
              <a:ext uri="{FF2B5EF4-FFF2-40B4-BE49-F238E27FC236}">
                <a16:creationId xmlns:a16="http://schemas.microsoft.com/office/drawing/2014/main" id="{751108B4-75D8-13D5-9407-C0B409BA9C7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nl-NL" altLang="nl-NL">
                <a:ea typeface="ＭＳ Ｐゴシック" panose="020B0600070205080204" pitchFamily="34" charset="-128"/>
              </a:rPr>
              <a:t>GC Kifid 25 april 2024, nr. 2024-0359 (vz weigert rapporten over te leggen, van belang voor beoordeling schending mededelingsplicht, afwijzing vordering);</a:t>
            </a:r>
          </a:p>
          <a:p>
            <a:r>
              <a:rPr lang="nl-NL" altLang="nl-NL">
                <a:ea typeface="ＭＳ Ｐゴシック" panose="020B0600070205080204" pitchFamily="34" charset="-128"/>
              </a:rPr>
              <a:t>HR 20 januari 2006, NJ 2006/78 (verzekeraar kon schending mededelingsplicht niet bewijzen door weigering vz artsen uit geheimhoudingsplicht te ontslaan, afwijzing vordering vz)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>
            <a:extLst>
              <a:ext uri="{FF2B5EF4-FFF2-40B4-BE49-F238E27FC236}">
                <a16:creationId xmlns:a16="http://schemas.microsoft.com/office/drawing/2014/main" id="{0CC400AB-2648-427F-4688-AF111EAB2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47800"/>
          </a:xfrm>
        </p:spPr>
        <p:txBody>
          <a:bodyPr/>
          <a:lstStyle/>
          <a:p>
            <a:pPr algn="ctr"/>
            <a:r>
              <a:rPr lang="nl-NL" altLang="nl-NL" b="1">
                <a:ea typeface="ＭＳ Ｐゴシック" panose="020B0600070205080204" pitchFamily="34" charset="-128"/>
              </a:rPr>
              <a:t>art. 7:929 lid 1 en 2 BW</a:t>
            </a:r>
            <a:br>
              <a:rPr lang="nl-NL" altLang="nl-NL" b="1">
                <a:ea typeface="ＭＳ Ｐゴシック" panose="020B0600070205080204" pitchFamily="34" charset="-128"/>
              </a:rPr>
            </a:br>
            <a:r>
              <a:rPr lang="nl-NL" altLang="nl-NL" b="1">
                <a:ea typeface="ＭＳ Ｐゴシック" panose="020B0600070205080204" pitchFamily="34" charset="-128"/>
              </a:rPr>
              <a:t>(twee maandentermijn)</a:t>
            </a:r>
            <a:br>
              <a:rPr lang="nl-NL" altLang="nl-NL" b="1">
                <a:latin typeface="Verdana" panose="020B0604030504040204" pitchFamily="34" charset="0"/>
                <a:ea typeface="ＭＳ Ｐゴシック" panose="020B0600070205080204" pitchFamily="34" charset="-128"/>
              </a:rPr>
            </a:br>
            <a:endParaRPr lang="nl-NL" altLang="nl-NL">
              <a:ea typeface="ＭＳ Ｐゴシック" panose="020B0600070205080204" pitchFamily="34" charset="-128"/>
            </a:endParaRPr>
          </a:p>
        </p:txBody>
      </p:sp>
      <p:sp>
        <p:nvSpPr>
          <p:cNvPr id="16387" name="Tijdelijke aanduiding voor inhoud 2">
            <a:extLst>
              <a:ext uri="{FF2B5EF4-FFF2-40B4-BE49-F238E27FC236}">
                <a16:creationId xmlns:a16="http://schemas.microsoft.com/office/drawing/2014/main" id="{F67AEB8F-35CD-C71A-0DA9-3710DA4CAE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nl-NL" altLang="nl-NL">
                <a:ea typeface="ＭＳ Ｐゴシック" panose="020B0600070205080204" pitchFamily="34" charset="-128"/>
              </a:rPr>
              <a:t>HR 7 juli 2023, HR:2023:1050 (subjectieve leer)</a:t>
            </a:r>
            <a:r>
              <a:rPr lang="nl-NL" altLang="nl-NL" sz="2800">
                <a:ea typeface="ＭＳ Ｐゴシック" panose="020B0600070205080204" pitchFamily="34" charset="-128"/>
              </a:rPr>
              <a:t>;</a:t>
            </a:r>
          </a:p>
          <a:p>
            <a:r>
              <a:rPr lang="nl-NL" altLang="nl-NL" sz="2800">
                <a:ea typeface="ＭＳ Ｐゴシック" panose="020B0600070205080204" pitchFamily="34" charset="-128"/>
              </a:rPr>
              <a:t>KiFiD 21 februari 2017, 135; 11 februari 2014, 068 en 12 februari 2016, 075 (subjectieve ontdekking, maar soms eerder “kunnen en behoren” te ontdekken).</a:t>
            </a:r>
          </a:p>
          <a:p>
            <a:r>
              <a:rPr lang="nl-NL" altLang="nl-NL">
                <a:ea typeface="ＭＳ Ｐゴシック" panose="020B0600070205080204" pitchFamily="34" charset="-128"/>
              </a:rPr>
              <a:t>Rb. Overijssel 16 oktober 2024, RBOVE:2024:5911 (kennisgevingsplicht niet geschonden, </a:t>
            </a:r>
            <a:r>
              <a:rPr lang="nl-NL" altLang="nl-NL" i="1">
                <a:ea typeface="ＭＳ Ｐゴシック" panose="020B0600070205080204" pitchFamily="34" charset="-128"/>
              </a:rPr>
              <a:t>zelfs</a:t>
            </a:r>
            <a:r>
              <a:rPr lang="nl-NL" altLang="nl-NL">
                <a:ea typeface="ＭＳ Ｐゴシック" panose="020B0600070205080204" pitchFamily="34" charset="-128"/>
              </a:rPr>
              <a:t> als uitgegaan van datum ontvangst medische informatie door medische dienst, geen AOV tot stand gekomen, vz moet ruim 240K terugbetalen);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>
            <a:extLst>
              <a:ext uri="{FF2B5EF4-FFF2-40B4-BE49-F238E27FC236}">
                <a16:creationId xmlns:a16="http://schemas.microsoft.com/office/drawing/2014/main" id="{8566E288-9B51-5211-FE55-739F48A45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>
              <a:ea typeface="ＭＳ Ｐゴシック" panose="020B0600070205080204" pitchFamily="34" charset="-128"/>
            </a:endParaRPr>
          </a:p>
        </p:txBody>
      </p:sp>
      <p:sp>
        <p:nvSpPr>
          <p:cNvPr id="17411" name="Tijdelijke aanduiding voor inhoud 2">
            <a:extLst>
              <a:ext uri="{FF2B5EF4-FFF2-40B4-BE49-F238E27FC236}">
                <a16:creationId xmlns:a16="http://schemas.microsoft.com/office/drawing/2014/main" id="{F8880D13-E567-2E0D-E3E8-E4B50FBB904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nl-NL" altLang="nl-NL" sz="2800">
                <a:ea typeface="ＭＳ Ｐゴシック" panose="020B0600070205080204" pitchFamily="34" charset="-128"/>
              </a:rPr>
              <a:t>Hof Amsterdam 30 mei 2023, GHAMS:2023:1225 (kennisgevingsplicht vanaf ontvangst advies MA door verzekeraar);</a:t>
            </a:r>
          </a:p>
          <a:p>
            <a:r>
              <a:rPr lang="nl-NL" altLang="nl-NL">
                <a:ea typeface="ＭＳ Ｐゴシック" panose="020B0600070205080204" pitchFamily="34" charset="-128"/>
              </a:rPr>
              <a:t>Hof Arnhem-Leeuwarden 24 september 2024, GHARL:2024:6026 (“herbeoordeling” beslissing CvB Kifid 4 januari 2021(0001a); kennisgevingsplicht vangt aan bij ontvangst medische informatie door MA, i.s.m. vaste jp. Kifid!);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>
            <a:extLst>
              <a:ext uri="{FF2B5EF4-FFF2-40B4-BE49-F238E27FC236}">
                <a16:creationId xmlns:a16="http://schemas.microsoft.com/office/drawing/2014/main" id="{C61BB03A-FE30-05B6-57DF-ABC86D758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>
              <a:ea typeface="ＭＳ Ｐゴシック" panose="020B0600070205080204" pitchFamily="34" charset="-128"/>
            </a:endParaRPr>
          </a:p>
        </p:txBody>
      </p:sp>
      <p:sp>
        <p:nvSpPr>
          <p:cNvPr id="18435" name="Tijdelijke aanduiding voor inhoud 2">
            <a:extLst>
              <a:ext uri="{FF2B5EF4-FFF2-40B4-BE49-F238E27FC236}">
                <a16:creationId xmlns:a16="http://schemas.microsoft.com/office/drawing/2014/main" id="{2109806D-4D3C-2E56-577D-356E70C7015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nl-NL" altLang="nl-NL" sz="2400">
                <a:ea typeface="ＭＳ Ｐゴシック" panose="020B0600070205080204" pitchFamily="34" charset="-128"/>
              </a:rPr>
              <a:t>Hof Den Bosch 23 juli 2024, GHSHE:2024:2400 (mededeling 7:929 BW op zich tijdig gedaan, maar o.g.v. redelijkheid / billijkheid vangt twee maanden termijn i.c. direct bij ontvangst SAF aan);</a:t>
            </a:r>
          </a:p>
          <a:p>
            <a:r>
              <a:rPr lang="nl-NL" altLang="nl-NL" sz="2400">
                <a:ea typeface="ＭＳ Ｐゴシック" panose="020B0600070205080204" pitchFamily="34" charset="-128"/>
              </a:rPr>
              <a:t>Hof Arnhem 12 juni 2012 (GHARN:2012:BW7904);</a:t>
            </a:r>
          </a:p>
          <a:p>
            <a:r>
              <a:rPr lang="nl-NL" altLang="nl-NL">
                <a:ea typeface="ＭＳ Ｐゴシック" panose="020B0600070205080204" pitchFamily="34" charset="-128"/>
              </a:rPr>
              <a:t>EJW, VAST 2024/P-010 1 maart 2024 (door MA ontvangen medische informatie leidt tot advies aan verzekeraar die daarop ontdekt, eerder </a:t>
            </a:r>
            <a:r>
              <a:rPr lang="nl-NL" altLang="nl-NL" u="sng">
                <a:ea typeface="ＭＳ Ｐゴシック" panose="020B0600070205080204" pitchFamily="34" charset="-128"/>
              </a:rPr>
              <a:t>kan</a:t>
            </a:r>
            <a:r>
              <a:rPr lang="nl-NL" altLang="nl-NL">
                <a:ea typeface="ＭＳ Ｐゴシック" panose="020B0600070205080204" pitchFamily="34" charset="-128"/>
              </a:rPr>
              <a:t> verzekeraar niet ontdekken want hij weet van niets (Vgl. Beroepscode GAV en wettelijke geheimhoudingsplicht MA).</a:t>
            </a:r>
          </a:p>
          <a:p>
            <a:endParaRPr lang="nl-NL" altLang="nl-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orsprong">
  <a:themeElements>
    <a:clrScheme name="Aangepast 26">
      <a:dk1>
        <a:sysClr val="windowText" lastClr="000000"/>
      </a:dk1>
      <a:lt1>
        <a:sysClr val="window" lastClr="FFFFFF"/>
      </a:lt1>
      <a:dk2>
        <a:srgbClr val="520A1C"/>
      </a:dk2>
      <a:lt2>
        <a:srgbClr val="DDE9EC"/>
      </a:lt2>
      <a:accent1>
        <a:srgbClr val="E4466B"/>
      </a:accent1>
      <a:accent2>
        <a:srgbClr val="8A1430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orsprong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angepast 26">
    <a:dk1>
      <a:sysClr val="windowText" lastClr="000000"/>
    </a:dk1>
    <a:lt1>
      <a:sysClr val="window" lastClr="FFFFFF"/>
    </a:lt1>
    <a:dk2>
      <a:srgbClr val="520A1C"/>
    </a:dk2>
    <a:lt2>
      <a:srgbClr val="DDE9EC"/>
    </a:lt2>
    <a:accent1>
      <a:srgbClr val="E4466B"/>
    </a:accent1>
    <a:accent2>
      <a:srgbClr val="8A1430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Aangepast 26">
    <a:dk1>
      <a:sysClr val="windowText" lastClr="000000"/>
    </a:dk1>
    <a:lt1>
      <a:sysClr val="window" lastClr="FFFFFF"/>
    </a:lt1>
    <a:dk2>
      <a:srgbClr val="520A1C"/>
    </a:dk2>
    <a:lt2>
      <a:srgbClr val="DDE9EC"/>
    </a:lt2>
    <a:accent1>
      <a:srgbClr val="E4466B"/>
    </a:accent1>
    <a:accent2>
      <a:srgbClr val="8A1430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3368</TotalTime>
  <Words>1097</Words>
  <Application>Microsoft Macintosh PowerPoint</Application>
  <PresentationFormat>Diavoorstelling (4:3)</PresentationFormat>
  <Paragraphs>64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8" baseType="lpstr">
      <vt:lpstr>Arial</vt:lpstr>
      <vt:lpstr>ＭＳ Ｐゴシック</vt:lpstr>
      <vt:lpstr>Bookman Old Style</vt:lpstr>
      <vt:lpstr>Gill Sans MT</vt:lpstr>
      <vt:lpstr>Wingdings 3</vt:lpstr>
      <vt:lpstr>Wingdings</vt:lpstr>
      <vt:lpstr>Calibri</vt:lpstr>
      <vt:lpstr>Verdana</vt:lpstr>
      <vt:lpstr>Oorsprong</vt:lpstr>
      <vt:lpstr>PowerPoint-presentatie</vt:lpstr>
      <vt:lpstr>Te bespreken onderwerpen: </vt:lpstr>
      <vt:lpstr> 1. Schending mededelingsplicht </vt:lpstr>
      <vt:lpstr>PowerPoint-presentatie</vt:lpstr>
      <vt:lpstr>Nieuwe Model Gezondheidsverklaring</vt:lpstr>
      <vt:lpstr>PowerPoint-presentatie</vt:lpstr>
      <vt:lpstr>art. 7:929 lid 1 en 2 BW (twee maandentermijn) </vt:lpstr>
      <vt:lpstr>PowerPoint-presentatie</vt:lpstr>
      <vt:lpstr>PowerPoint-presentatie</vt:lpstr>
      <vt:lpstr>Opzet tot misleiding bij aangaan AOV </vt:lpstr>
      <vt:lpstr> Geen opzet tot misleiding bij aangaan AOV</vt:lpstr>
      <vt:lpstr>(Wel) opzet tot misleiding bij aangaan </vt:lpstr>
      <vt:lpstr>2. Claimbehandeling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University Utrecht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Bezuinigingen openbare Bibliotheken</dc:title>
  <dc:creator>Martha De Bruin</dc:creator>
  <cp:lastModifiedBy>Fred de Jong</cp:lastModifiedBy>
  <cp:revision>182</cp:revision>
  <cp:lastPrinted>2024-10-02T12:02:05Z</cp:lastPrinted>
  <dcterms:created xsi:type="dcterms:W3CDTF">2010-10-13T18:38:12Z</dcterms:created>
  <dcterms:modified xsi:type="dcterms:W3CDTF">2025-04-03T09:43:24Z</dcterms:modified>
</cp:coreProperties>
</file>