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1" r:id="rId5"/>
    <p:sldId id="265" r:id="rId6"/>
    <p:sldId id="262" r:id="rId7"/>
    <p:sldId id="264" r:id="rId8"/>
    <p:sldId id="258" r:id="rId9"/>
    <p:sldId id="259" r:id="rId10"/>
    <p:sldId id="260" r:id="rId11"/>
    <p:sldId id="266" r:id="rId12"/>
  </p:sldIdLst>
  <p:sldSz cx="12192000" cy="6858000"/>
  <p:notesSz cx="6808788" cy="9940925"/>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403A5B0-681B-D345-5CE1-EE6ADE9D0500}" name="Coenraad, Frank" initials="FC" userId="S::f.coenraad@kifid.nl::7f3675b9-7702-4347-935e-5caeaa64e489" providerId="AD"/>
  <p188:author id="{33D80DC0-1747-2A1C-496C-7864E77B5A31}" name="Koster, Suzanne" initials="SK" userId="S::s.koster@kifid.nl::fa1dffec-73b8-42a9-9ef9-5b7e1b2e786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71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637"/>
  </p:normalViewPr>
  <p:slideViewPr>
    <p:cSldViewPr snapToGrid="0">
      <p:cViewPr varScale="1">
        <p:scale>
          <a:sx n="103" d="100"/>
          <a:sy n="103" d="100"/>
        </p:scale>
        <p:origin x="9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ACE3B-6951-5BC4-9B2D-93FAEB98D95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96F5A2A-BB92-6F23-77A1-149172DB47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1E8DF42-2923-1F5C-C0D9-D56F109E3F5F}"/>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5" name="Tijdelijke aanduiding voor voettekst 4">
            <a:extLst>
              <a:ext uri="{FF2B5EF4-FFF2-40B4-BE49-F238E27FC236}">
                <a16:creationId xmlns:a16="http://schemas.microsoft.com/office/drawing/2014/main" id="{DB912894-5C0F-4E14-D9BC-7C2F60484C8B}"/>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09198385-572D-A383-7D7B-0BA2014B6860}"/>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1047806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A48E3A-2456-956F-448D-A52BA6D223F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CB2BA95-8168-7C85-6333-14ACF5F301C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A3C9674-0782-F385-C316-0E6A112C236F}"/>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5" name="Tijdelijke aanduiding voor voettekst 4">
            <a:extLst>
              <a:ext uri="{FF2B5EF4-FFF2-40B4-BE49-F238E27FC236}">
                <a16:creationId xmlns:a16="http://schemas.microsoft.com/office/drawing/2014/main" id="{248A9712-E34F-D863-C3C6-FD179F3DE846}"/>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8C152762-DF73-2A64-2F03-8C7316BBCC85}"/>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245830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FBB02CBB-06B9-3F35-3DFF-000490AB247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EC3D94E-3030-4E8E-F0A2-C2C8EC2ED67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A54799F-8611-19A1-B217-0F47B304D573}"/>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5" name="Tijdelijke aanduiding voor voettekst 4">
            <a:extLst>
              <a:ext uri="{FF2B5EF4-FFF2-40B4-BE49-F238E27FC236}">
                <a16:creationId xmlns:a16="http://schemas.microsoft.com/office/drawing/2014/main" id="{22C38691-19CE-2EF0-A689-6F93223FB562}"/>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EFC691EF-DE55-F3F6-4F06-805D4E09F48F}"/>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969248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BA052-E66F-BE31-DDB5-44998376974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3E72EF9-62A2-29EA-EDB7-896244C33735}"/>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7132F25-0B97-E160-EDFC-792144F28FB9}"/>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5" name="Tijdelijke aanduiding voor voettekst 4">
            <a:extLst>
              <a:ext uri="{FF2B5EF4-FFF2-40B4-BE49-F238E27FC236}">
                <a16:creationId xmlns:a16="http://schemas.microsoft.com/office/drawing/2014/main" id="{B82FBE2B-3304-81C6-A6BB-8D8B7461D194}"/>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6C483120-6F9F-B00A-4F01-F4D1F5B39522}"/>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1808030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FCB8F1-51FE-3072-2684-AEDEC783E47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79F0704-BE9E-651F-FDAF-10A3AA8395A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87F5B9A0-86CE-B0FB-AA2D-103F5B93F822}"/>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5" name="Tijdelijke aanduiding voor voettekst 4">
            <a:extLst>
              <a:ext uri="{FF2B5EF4-FFF2-40B4-BE49-F238E27FC236}">
                <a16:creationId xmlns:a16="http://schemas.microsoft.com/office/drawing/2014/main" id="{E3573F20-0C2A-FA69-A22E-DAF24F6A2090}"/>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D9B5A6CF-FFA1-F996-7989-1BEE418CDA3F}"/>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2271372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5654D3-8D25-376A-428A-EF269AFCACF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04DE25F-2083-EFBC-C5FA-209CDC4C35B1}"/>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2D1B032-82CA-B4EA-FCA3-4D08BA06BC0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60B6C87-96B2-9061-BA6A-261E0F79DDA8}"/>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6" name="Tijdelijke aanduiding voor voettekst 5">
            <a:extLst>
              <a:ext uri="{FF2B5EF4-FFF2-40B4-BE49-F238E27FC236}">
                <a16:creationId xmlns:a16="http://schemas.microsoft.com/office/drawing/2014/main" id="{7ED871F3-B4A6-4346-D73F-E2C2A0354FC3}"/>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3E81E840-BD42-1D4E-B24A-1BFBA5E1FA93}"/>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43894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C8FE51-4789-7E83-4955-DCF89559174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7CBE554-A910-EF0A-7A1F-577B85F7EF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1F89B8E7-86A6-5878-7F30-1E39DD885DB2}"/>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47B7B63-40FD-D542-8DA9-4CB625439A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DE99D97-552A-DD0A-AA67-AC7E0F01226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5DE9F29F-9AD3-08BA-CB76-940997ADA61F}"/>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8" name="Tijdelijke aanduiding voor voettekst 7">
            <a:extLst>
              <a:ext uri="{FF2B5EF4-FFF2-40B4-BE49-F238E27FC236}">
                <a16:creationId xmlns:a16="http://schemas.microsoft.com/office/drawing/2014/main" id="{586A3316-C8A2-071F-7311-3E5A723D4A0F}"/>
              </a:ext>
            </a:extLst>
          </p:cNvPr>
          <p:cNvSpPr>
            <a:spLocks noGrp="1"/>
          </p:cNvSpPr>
          <p:nvPr>
            <p:ph type="ftr" sz="quarter" idx="11"/>
          </p:nvPr>
        </p:nvSpPr>
        <p:spPr/>
        <p:txBody>
          <a:bodyPr/>
          <a:lstStyle/>
          <a:p>
            <a:endParaRPr lang="nl-NL" dirty="0"/>
          </a:p>
        </p:txBody>
      </p:sp>
      <p:sp>
        <p:nvSpPr>
          <p:cNvPr id="9" name="Tijdelijke aanduiding voor dianummer 8">
            <a:extLst>
              <a:ext uri="{FF2B5EF4-FFF2-40B4-BE49-F238E27FC236}">
                <a16:creationId xmlns:a16="http://schemas.microsoft.com/office/drawing/2014/main" id="{075E7FC8-9AEC-448F-8181-922157E5C562}"/>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1628131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E6EC50-4FE6-E36C-8100-D0250FC48C7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27FF665-B337-9D79-DFE1-35576A8E52DB}"/>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4" name="Tijdelijke aanduiding voor voettekst 3">
            <a:extLst>
              <a:ext uri="{FF2B5EF4-FFF2-40B4-BE49-F238E27FC236}">
                <a16:creationId xmlns:a16="http://schemas.microsoft.com/office/drawing/2014/main" id="{0676919A-EEB2-84A0-CC39-F8A77706F49B}"/>
              </a:ext>
            </a:extLst>
          </p:cNvPr>
          <p:cNvSpPr>
            <a:spLocks noGrp="1"/>
          </p:cNvSpPr>
          <p:nvPr>
            <p:ph type="ftr" sz="quarter" idx="11"/>
          </p:nvPr>
        </p:nvSpPr>
        <p:spPr/>
        <p:txBody>
          <a:bodyPr/>
          <a:lstStyle/>
          <a:p>
            <a:endParaRPr lang="nl-NL" dirty="0"/>
          </a:p>
        </p:txBody>
      </p:sp>
      <p:sp>
        <p:nvSpPr>
          <p:cNvPr id="5" name="Tijdelijke aanduiding voor dianummer 4">
            <a:extLst>
              <a:ext uri="{FF2B5EF4-FFF2-40B4-BE49-F238E27FC236}">
                <a16:creationId xmlns:a16="http://schemas.microsoft.com/office/drawing/2014/main" id="{848EC074-7F0E-B4F9-57D6-D2345F4976CD}"/>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1245000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FB00CDE-55D5-883C-26FA-D177E0451F77}"/>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3" name="Tijdelijke aanduiding voor voettekst 2">
            <a:extLst>
              <a:ext uri="{FF2B5EF4-FFF2-40B4-BE49-F238E27FC236}">
                <a16:creationId xmlns:a16="http://schemas.microsoft.com/office/drawing/2014/main" id="{0808F768-54FC-2F65-CAB7-B1E9046889C6}"/>
              </a:ext>
            </a:extLst>
          </p:cNvPr>
          <p:cNvSpPr>
            <a:spLocks noGrp="1"/>
          </p:cNvSpPr>
          <p:nvPr>
            <p:ph type="ftr" sz="quarter" idx="11"/>
          </p:nvPr>
        </p:nvSpPr>
        <p:spPr/>
        <p:txBody>
          <a:bodyPr/>
          <a:lstStyle/>
          <a:p>
            <a:endParaRPr lang="nl-NL" dirty="0"/>
          </a:p>
        </p:txBody>
      </p:sp>
      <p:sp>
        <p:nvSpPr>
          <p:cNvPr id="4" name="Tijdelijke aanduiding voor dianummer 3">
            <a:extLst>
              <a:ext uri="{FF2B5EF4-FFF2-40B4-BE49-F238E27FC236}">
                <a16:creationId xmlns:a16="http://schemas.microsoft.com/office/drawing/2014/main" id="{084B0A7E-40FE-A3B8-9ED7-0B45829844C0}"/>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2942325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6AA08D-6519-D27B-9E62-ADE995060DB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04A0062-E287-BBDD-B2FB-E2B9D130FE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92A2DDB-2E9E-A2E2-B146-262D3EE666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19D8069-0F68-3EE7-DBF6-46EB39C5B582}"/>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6" name="Tijdelijke aanduiding voor voettekst 5">
            <a:extLst>
              <a:ext uri="{FF2B5EF4-FFF2-40B4-BE49-F238E27FC236}">
                <a16:creationId xmlns:a16="http://schemas.microsoft.com/office/drawing/2014/main" id="{6FED64A8-25A0-EA4C-A7F9-EF22093A197E}"/>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92517E33-10AB-0CAD-C732-D5B839ABAC8D}"/>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651090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45FE02-C002-0F71-E190-1E739EAE226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B9192C1-60AA-3D8F-F42A-374E85D5E4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a:extLst>
              <a:ext uri="{FF2B5EF4-FFF2-40B4-BE49-F238E27FC236}">
                <a16:creationId xmlns:a16="http://schemas.microsoft.com/office/drawing/2014/main" id="{859FB58E-5ABB-8B3C-4C22-46530002A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66BD0A8-6FB4-F5CD-13AB-E98EC657AAF1}"/>
              </a:ext>
            </a:extLst>
          </p:cNvPr>
          <p:cNvSpPr>
            <a:spLocks noGrp="1"/>
          </p:cNvSpPr>
          <p:nvPr>
            <p:ph type="dt" sz="half" idx="10"/>
          </p:nvPr>
        </p:nvSpPr>
        <p:spPr/>
        <p:txBody>
          <a:bodyPr/>
          <a:lstStyle/>
          <a:p>
            <a:fld id="{0B527013-8E2F-4515-9B27-73C9D7529B8C}" type="datetimeFigureOut">
              <a:rPr lang="nl-NL" smtClean="0"/>
              <a:t>03-04-2025</a:t>
            </a:fld>
            <a:endParaRPr lang="nl-NL" dirty="0"/>
          </a:p>
        </p:txBody>
      </p:sp>
      <p:sp>
        <p:nvSpPr>
          <p:cNvPr id="6" name="Tijdelijke aanduiding voor voettekst 5">
            <a:extLst>
              <a:ext uri="{FF2B5EF4-FFF2-40B4-BE49-F238E27FC236}">
                <a16:creationId xmlns:a16="http://schemas.microsoft.com/office/drawing/2014/main" id="{02B7C3EC-C34B-4687-F6B2-6FCCD5327F41}"/>
              </a:ext>
            </a:extLst>
          </p:cNvPr>
          <p:cNvSpPr>
            <a:spLocks noGrp="1"/>
          </p:cNvSpPr>
          <p:nvPr>
            <p:ph type="ftr" sz="quarter" idx="11"/>
          </p:nvPr>
        </p:nvSpPr>
        <p:spPr/>
        <p:txBody>
          <a:bodyPr/>
          <a:lstStyle/>
          <a:p>
            <a:endParaRPr lang="nl-NL" dirty="0"/>
          </a:p>
        </p:txBody>
      </p:sp>
      <p:sp>
        <p:nvSpPr>
          <p:cNvPr id="7" name="Tijdelijke aanduiding voor dianummer 6">
            <a:extLst>
              <a:ext uri="{FF2B5EF4-FFF2-40B4-BE49-F238E27FC236}">
                <a16:creationId xmlns:a16="http://schemas.microsoft.com/office/drawing/2014/main" id="{364AA2B0-AE29-366D-966D-07A67DBF3FD7}"/>
              </a:ext>
            </a:extLst>
          </p:cNvPr>
          <p:cNvSpPr>
            <a:spLocks noGrp="1"/>
          </p:cNvSpPr>
          <p:nvPr>
            <p:ph type="sldNum" sz="quarter" idx="12"/>
          </p:nvPr>
        </p:nvSpPr>
        <p:spPr/>
        <p:txBody>
          <a:bodyPr/>
          <a:lstStyle/>
          <a:p>
            <a:fld id="{FE8860EC-2595-492D-A709-5D89FF8CAC5E}" type="slidenum">
              <a:rPr lang="nl-NL" smtClean="0"/>
              <a:t>‹nr.›</a:t>
            </a:fld>
            <a:endParaRPr lang="nl-NL" dirty="0"/>
          </a:p>
        </p:txBody>
      </p:sp>
    </p:spTree>
    <p:extLst>
      <p:ext uri="{BB962C8B-B14F-4D97-AF65-F5344CB8AC3E}">
        <p14:creationId xmlns:p14="http://schemas.microsoft.com/office/powerpoint/2010/main" val="36289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721446A-2942-48DB-C1E8-41F09A455D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6601B66-E3C4-523E-8715-9EC7C8F62D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AB0758B-D7B1-13EB-B490-084BCC6254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B527013-8E2F-4515-9B27-73C9D7529B8C}" type="datetimeFigureOut">
              <a:rPr lang="nl-NL" smtClean="0"/>
              <a:t>03-04-2025</a:t>
            </a:fld>
            <a:endParaRPr lang="nl-NL" dirty="0"/>
          </a:p>
        </p:txBody>
      </p:sp>
      <p:sp>
        <p:nvSpPr>
          <p:cNvPr id="5" name="Tijdelijke aanduiding voor voettekst 4">
            <a:extLst>
              <a:ext uri="{FF2B5EF4-FFF2-40B4-BE49-F238E27FC236}">
                <a16:creationId xmlns:a16="http://schemas.microsoft.com/office/drawing/2014/main" id="{546B9AE1-9212-9D2E-DFDE-26D9D6D719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dirty="0"/>
          </a:p>
        </p:txBody>
      </p:sp>
      <p:sp>
        <p:nvSpPr>
          <p:cNvPr id="6" name="Tijdelijke aanduiding voor dianummer 5">
            <a:extLst>
              <a:ext uri="{FF2B5EF4-FFF2-40B4-BE49-F238E27FC236}">
                <a16:creationId xmlns:a16="http://schemas.microsoft.com/office/drawing/2014/main" id="{32D05089-E794-0B33-C0A8-6A48F7C43D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E8860EC-2595-492D-A709-5D89FF8CAC5E}" type="slidenum">
              <a:rPr lang="nl-NL" smtClean="0"/>
              <a:t>‹nr.›</a:t>
            </a:fld>
            <a:endParaRPr lang="nl-NL" dirty="0"/>
          </a:p>
        </p:txBody>
      </p:sp>
    </p:spTree>
    <p:extLst>
      <p:ext uri="{BB962C8B-B14F-4D97-AF65-F5344CB8AC3E}">
        <p14:creationId xmlns:p14="http://schemas.microsoft.com/office/powerpoint/2010/main" val="3320056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4" name="Freeform: Shape 13">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7" name="Freeform: Shape 16">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Freeform: Shape 21">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Freeform: Shape 22">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el 1">
            <a:extLst>
              <a:ext uri="{FF2B5EF4-FFF2-40B4-BE49-F238E27FC236}">
                <a16:creationId xmlns:a16="http://schemas.microsoft.com/office/drawing/2014/main" id="{5FB20E77-5A26-1BC9-A1AD-A8FF2948B8EF}"/>
              </a:ext>
            </a:extLst>
          </p:cNvPr>
          <p:cNvSpPr>
            <a:spLocks noGrp="1"/>
          </p:cNvSpPr>
          <p:nvPr>
            <p:ph type="ctrTitle"/>
          </p:nvPr>
        </p:nvSpPr>
        <p:spPr>
          <a:xfrm>
            <a:off x="3502731" y="1542402"/>
            <a:ext cx="5186842" cy="2387918"/>
          </a:xfrm>
        </p:spPr>
        <p:txBody>
          <a:bodyPr anchor="b">
            <a:normAutofit fontScale="90000"/>
          </a:bodyPr>
          <a:lstStyle/>
          <a:p>
            <a:r>
              <a:rPr lang="nl-NL" sz="5200" dirty="0">
                <a:solidFill>
                  <a:schemeClr val="tx2"/>
                </a:solidFill>
                <a:latin typeface="Cabin" pitchFamily="2" charset="0"/>
              </a:rPr>
              <a:t>Pensioen, verzekerde regelingen en indexatie</a:t>
            </a:r>
          </a:p>
        </p:txBody>
      </p:sp>
      <p:sp>
        <p:nvSpPr>
          <p:cNvPr id="3" name="Ondertitel 2">
            <a:extLst>
              <a:ext uri="{FF2B5EF4-FFF2-40B4-BE49-F238E27FC236}">
                <a16:creationId xmlns:a16="http://schemas.microsoft.com/office/drawing/2014/main" id="{5453CD38-0C19-593A-3866-520791253316}"/>
              </a:ext>
            </a:extLst>
          </p:cNvPr>
          <p:cNvSpPr>
            <a:spLocks noGrp="1"/>
          </p:cNvSpPr>
          <p:nvPr>
            <p:ph type="subTitle" idx="1"/>
          </p:nvPr>
        </p:nvSpPr>
        <p:spPr>
          <a:xfrm>
            <a:off x="3502135" y="4001587"/>
            <a:ext cx="5188034" cy="682079"/>
          </a:xfrm>
        </p:spPr>
        <p:txBody>
          <a:bodyPr>
            <a:normAutofit fontScale="25000" lnSpcReduction="20000"/>
          </a:bodyPr>
          <a:lstStyle/>
          <a:p>
            <a:r>
              <a:rPr lang="nl-NL" sz="8000" dirty="0">
                <a:solidFill>
                  <a:schemeClr val="tx2"/>
                </a:solidFill>
                <a:latin typeface="Cabin" pitchFamily="2" charset="0"/>
              </a:rPr>
              <a:t>ACIS-symposium vrijdag 4 april 2025</a:t>
            </a:r>
          </a:p>
          <a:p>
            <a:endParaRPr lang="nl-NL" sz="8000" dirty="0">
              <a:solidFill>
                <a:schemeClr val="tx2"/>
              </a:solidFill>
              <a:latin typeface="Cabin" pitchFamily="2" charset="0"/>
            </a:endParaRPr>
          </a:p>
          <a:p>
            <a:r>
              <a:rPr lang="nl-NL" sz="8000" dirty="0">
                <a:solidFill>
                  <a:schemeClr val="tx2"/>
                </a:solidFill>
                <a:latin typeface="Cabin" pitchFamily="2" charset="0"/>
              </a:rPr>
              <a:t>Mr. S.J.A. Koster CPL en mr. R.A.F. Coenraad</a:t>
            </a:r>
          </a:p>
          <a:p>
            <a:endParaRPr lang="nl-NL" dirty="0">
              <a:solidFill>
                <a:schemeClr val="tx2"/>
              </a:solidFill>
              <a:latin typeface="Cabin" pitchFamily="2" charset="0"/>
            </a:endParaRPr>
          </a:p>
          <a:p>
            <a:endParaRPr lang="nl-NL" dirty="0">
              <a:solidFill>
                <a:schemeClr val="tx2"/>
              </a:solidFill>
              <a:latin typeface="Cabin" pitchFamily="2" charset="0"/>
            </a:endParaRPr>
          </a:p>
        </p:txBody>
      </p:sp>
      <p:grpSp>
        <p:nvGrpSpPr>
          <p:cNvPr id="25" name="Group 24">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6" name="Freeform: Shape 25">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dirty="0"/>
            </a:p>
          </p:txBody>
        </p:sp>
        <p:sp>
          <p:nvSpPr>
            <p:cNvPr id="29" name="Freeform: Shape 28">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2" name="Freeform: Shape 31">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33">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dirty="0"/>
            </a:p>
          </p:txBody>
        </p:sp>
        <p:sp>
          <p:nvSpPr>
            <p:cNvPr id="35" name="Freeform: Shape 34">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819454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E21433-8197-6B13-4EE3-DDEDBC9EF3A5}"/>
              </a:ext>
            </a:extLst>
          </p:cNvPr>
          <p:cNvSpPr>
            <a:spLocks noGrp="1"/>
          </p:cNvSpPr>
          <p:nvPr>
            <p:ph type="title"/>
          </p:nvPr>
        </p:nvSpPr>
        <p:spPr/>
        <p:txBody>
          <a:bodyPr/>
          <a:lstStyle/>
          <a:p>
            <a:r>
              <a:rPr lang="nl-NL" dirty="0">
                <a:latin typeface="Cabin"/>
              </a:rPr>
              <a:t>Uitspraken vrijstelling en indexatie</a:t>
            </a:r>
          </a:p>
        </p:txBody>
      </p:sp>
      <p:sp>
        <p:nvSpPr>
          <p:cNvPr id="3" name="Tijdelijke aanduiding voor inhoud 2">
            <a:extLst>
              <a:ext uri="{FF2B5EF4-FFF2-40B4-BE49-F238E27FC236}">
                <a16:creationId xmlns:a16="http://schemas.microsoft.com/office/drawing/2014/main" id="{5560359E-D593-7037-6C8B-83B50FD4A82B}"/>
              </a:ext>
            </a:extLst>
          </p:cNvPr>
          <p:cNvSpPr>
            <a:spLocks noGrp="1"/>
          </p:cNvSpPr>
          <p:nvPr>
            <p:ph idx="1"/>
          </p:nvPr>
        </p:nvSpPr>
        <p:spPr/>
        <p:txBody>
          <a:bodyPr/>
          <a:lstStyle/>
          <a:p>
            <a:r>
              <a:rPr lang="nl-NL" sz="1800" dirty="0">
                <a:latin typeface="Cabin" pitchFamily="2" charset="0"/>
              </a:rPr>
              <a:t>Uitspraak Geschillencommissie Kifid    11 oktober 2024		</a:t>
            </a:r>
            <a:r>
              <a:rPr lang="nl-NL" sz="1800" i="0" dirty="0">
                <a:solidFill>
                  <a:srgbClr val="000000"/>
                </a:solidFill>
                <a:effectLst/>
                <a:latin typeface="Cabin" pitchFamily="2" charset="0"/>
              </a:rPr>
              <a:t>2024-0851</a:t>
            </a:r>
          </a:p>
          <a:p>
            <a:endParaRPr lang="nl-NL" sz="1800" dirty="0">
              <a:solidFill>
                <a:srgbClr val="000000"/>
              </a:solidFill>
              <a:latin typeface="Cabin" pitchFamily="2" charset="0"/>
            </a:endParaRPr>
          </a:p>
          <a:p>
            <a:r>
              <a:rPr lang="nl-NL" sz="1800" i="1" dirty="0">
                <a:latin typeface="Cabin" pitchFamily="2" charset="0"/>
              </a:rPr>
              <a:t>“De commissie ziet geen reden om aan te nemen dat de pensioenuitvoerder nalatig is geweest bij het doorvoeren van de indexatie van de aanspraken van de consument tijdens de opbouwfase van zijn pensioen met de loonstijging volgens de CAO Metaal. Ook na pensionering heeft de pensioenuitvoerder bij de toekenning van de indexatie de regeling van PMT gevolgd, met dien verstande dat de kortingen van 2013 en 2014 niet zijn gevolgd, waardoor de consument een voordeel heeft genoten. Naar het oordeel van de commissie is het dan ook gerechtvaardigd dat de indexatie in 2022 en 2023 vervolgens niet zijn doorgevoerd omdat het uitgangspunt is en blijft dat de aanspraken van de consument in lijn moet blijven met wat hij zou hebben ontvangen als hij deelnemer in de pensioenregeling van PMT was geweest.”</a:t>
            </a:r>
            <a:endParaRPr lang="nl-NL" sz="1800" i="1" dirty="0">
              <a:solidFill>
                <a:srgbClr val="000000"/>
              </a:solidFill>
              <a:latin typeface="Cabin" pitchFamily="2" charset="0"/>
            </a:endParaRPr>
          </a:p>
          <a:p>
            <a:pPr marL="0" indent="0">
              <a:buNone/>
            </a:pPr>
            <a:endParaRPr lang="nl-NL" sz="1800" dirty="0">
              <a:latin typeface="Cabin" pitchFamily="2" charset="0"/>
            </a:endParaRPr>
          </a:p>
          <a:p>
            <a:r>
              <a:rPr lang="nl-NL" sz="1800" dirty="0">
                <a:latin typeface="Cabin" pitchFamily="2" charset="0"/>
              </a:rPr>
              <a:t>Uitspraak Rechtbank Amsterdam 	22 november 2024</a:t>
            </a:r>
            <a:r>
              <a:rPr lang="nl-NL" sz="1800">
                <a:latin typeface="Cabin" pitchFamily="2" charset="0"/>
              </a:rPr>
              <a:t>		</a:t>
            </a:r>
            <a:r>
              <a:rPr lang="nl-NL" sz="1800" kern="0">
                <a:effectLst/>
                <a:latin typeface="Cabin" pitchFamily="2" charset="0"/>
                <a:ea typeface="Times New Roman" panose="02020603050405020304" pitchFamily="18" charset="0"/>
                <a:cs typeface="Times New Roman" panose="02020603050405020304" pitchFamily="18" charset="0"/>
              </a:rPr>
              <a:t>ECLI</a:t>
            </a:r>
            <a:r>
              <a:rPr lang="nl-NL" sz="1800" kern="0" dirty="0">
                <a:effectLst/>
                <a:latin typeface="Cabin" pitchFamily="2" charset="0"/>
                <a:ea typeface="Times New Roman" panose="02020603050405020304" pitchFamily="18" charset="0"/>
                <a:cs typeface="Times New Roman" panose="02020603050405020304" pitchFamily="18" charset="0"/>
              </a:rPr>
              <a:t>:NL:RBAMS:2024:8749</a:t>
            </a:r>
          </a:p>
          <a:p>
            <a:r>
              <a:rPr lang="nl-NL" sz="1800" kern="0" dirty="0">
                <a:latin typeface="Cabin" pitchFamily="2" charset="0"/>
                <a:ea typeface="Aptos" panose="020B0004020202020204" pitchFamily="34" charset="0"/>
                <a:cs typeface="Times New Roman" panose="02020603050405020304" pitchFamily="18" charset="0"/>
              </a:rPr>
              <a:t>Uitspraak Rechtbank Den Haag 	11 december 2024		(nog niet gepubliceerd)</a:t>
            </a:r>
            <a:endParaRPr lang="nl-NL" sz="1800" kern="100" dirty="0">
              <a:effectLst/>
              <a:latin typeface="Cabin" pitchFamily="2" charset="0"/>
              <a:ea typeface="Aptos" panose="020B0004020202020204" pitchFamily="34" charset="0"/>
              <a:cs typeface="Times New Roman" panose="02020603050405020304" pitchFamily="18" charset="0"/>
            </a:endParaRPr>
          </a:p>
          <a:p>
            <a:endParaRPr lang="nl-NL" dirty="0"/>
          </a:p>
        </p:txBody>
      </p:sp>
    </p:spTree>
    <p:extLst>
      <p:ext uri="{BB962C8B-B14F-4D97-AF65-F5344CB8AC3E}">
        <p14:creationId xmlns:p14="http://schemas.microsoft.com/office/powerpoint/2010/main" val="3177023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FCDF14-9124-1EAC-A6DB-5CAA3E391C1C}"/>
              </a:ext>
            </a:extLst>
          </p:cNvPr>
          <p:cNvSpPr>
            <a:spLocks noGrp="1"/>
          </p:cNvSpPr>
          <p:nvPr>
            <p:ph type="title"/>
          </p:nvPr>
        </p:nvSpPr>
        <p:spPr/>
        <p:txBody>
          <a:bodyPr/>
          <a:lstStyle/>
          <a:p>
            <a:r>
              <a:rPr lang="nl-NL" dirty="0">
                <a:latin typeface="Cabin"/>
              </a:rPr>
              <a:t>Hoe nu verder met pensioenaanspraken die niet (meer) worden geïndexeerd?</a:t>
            </a:r>
          </a:p>
        </p:txBody>
      </p:sp>
      <p:sp>
        <p:nvSpPr>
          <p:cNvPr id="3" name="Tijdelijke aanduiding voor inhoud 2">
            <a:extLst>
              <a:ext uri="{FF2B5EF4-FFF2-40B4-BE49-F238E27FC236}">
                <a16:creationId xmlns:a16="http://schemas.microsoft.com/office/drawing/2014/main" id="{55A01BC3-B1C7-3946-FC7B-BC3E30978239}"/>
              </a:ext>
            </a:extLst>
          </p:cNvPr>
          <p:cNvSpPr>
            <a:spLocks noGrp="1"/>
          </p:cNvSpPr>
          <p:nvPr>
            <p:ph idx="1"/>
          </p:nvPr>
        </p:nvSpPr>
        <p:spPr/>
        <p:txBody>
          <a:bodyPr>
            <a:normAutofit lnSpcReduction="10000"/>
          </a:bodyPr>
          <a:lstStyle/>
          <a:p>
            <a:r>
              <a:rPr lang="nl-NL" sz="2000" dirty="0">
                <a:latin typeface="Cabin" pitchFamily="2" charset="0"/>
              </a:rPr>
              <a:t>Werkgevers zorgen voor blijvende financiering, bijvoorbeeld door aanvullen van depots of storten van koopsommen, maar de vraag is hoe realistisch dat is? Kosten van indexatie zijn vrij hoog. </a:t>
            </a:r>
          </a:p>
          <a:p>
            <a:r>
              <a:rPr lang="nl-NL" sz="2000" dirty="0">
                <a:latin typeface="Cabin" pitchFamily="2" charset="0"/>
              </a:rPr>
              <a:t>Werkgever kiest voor collectieve waardeoverdracht naar nieuwe premieregeling (ook nu hoge kosten).</a:t>
            </a:r>
          </a:p>
          <a:p>
            <a:r>
              <a:rPr lang="nl-NL" sz="2000" dirty="0">
                <a:latin typeface="Cabin" pitchFamily="2" charset="0"/>
              </a:rPr>
              <a:t>Werknemers kunnen voor waardeoverdracht kiezen bij wisseling van werkgever. </a:t>
            </a:r>
          </a:p>
          <a:p>
            <a:r>
              <a:rPr lang="nl-NL" sz="2000" dirty="0">
                <a:latin typeface="Cabin" pitchFamily="2" charset="0"/>
              </a:rPr>
              <a:t>Wijziging van de Pensioenwet die individuele waardeoverdracht mogelijk maakt binnen bestaande regeling. Lastige afweging, je geeft wel een garantie op. Gevoelsmatig kan het ingewikkeld zijn. Je weet pas later of het een goede keuze is geweest. </a:t>
            </a:r>
          </a:p>
          <a:p>
            <a:endParaRPr lang="nl-NL" sz="2000" dirty="0">
              <a:latin typeface="Cabin" pitchFamily="2" charset="0"/>
            </a:endParaRPr>
          </a:p>
          <a:p>
            <a:pPr marL="0" indent="0">
              <a:buNone/>
            </a:pPr>
            <a:r>
              <a:rPr lang="nl-NL" sz="2000" dirty="0">
                <a:latin typeface="Cabin" pitchFamily="2" charset="0"/>
              </a:rPr>
              <a:t>Maatschappelijk probleem: langzaam ‘verdampen’ van de pensioenaanspraken door jaarlijkse inflatie. </a:t>
            </a:r>
          </a:p>
          <a:p>
            <a:pPr marL="0" indent="0">
              <a:buNone/>
            </a:pPr>
            <a:r>
              <a:rPr lang="nl-NL" sz="2000" dirty="0">
                <a:latin typeface="Cabin" pitchFamily="2" charset="0"/>
              </a:rPr>
              <a:t>				</a:t>
            </a:r>
          </a:p>
          <a:p>
            <a:pPr marL="0" indent="0">
              <a:buNone/>
            </a:pPr>
            <a:r>
              <a:rPr lang="nl-NL" sz="2000" b="1" i="1" dirty="0">
                <a:latin typeface="Cabin" pitchFamily="2" charset="0"/>
              </a:rPr>
              <a:t>Om nog eens terug te lezen: Pensioen Magazine november 2024, nummer 11 </a:t>
            </a:r>
          </a:p>
        </p:txBody>
      </p:sp>
    </p:spTree>
    <p:extLst>
      <p:ext uri="{BB962C8B-B14F-4D97-AF65-F5344CB8AC3E}">
        <p14:creationId xmlns:p14="http://schemas.microsoft.com/office/powerpoint/2010/main" val="2451970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7939C4-CBE7-3160-D3AA-48DB7A2F6B69}"/>
              </a:ext>
            </a:extLst>
          </p:cNvPr>
          <p:cNvSpPr>
            <a:spLocks noGrp="1"/>
          </p:cNvSpPr>
          <p:nvPr>
            <p:ph type="title"/>
          </p:nvPr>
        </p:nvSpPr>
        <p:spPr>
          <a:xfrm>
            <a:off x="838200" y="959005"/>
            <a:ext cx="10515600" cy="731683"/>
          </a:xfrm>
        </p:spPr>
        <p:txBody>
          <a:bodyPr/>
          <a:lstStyle/>
          <a:p>
            <a:r>
              <a:rPr lang="nl-NL" dirty="0">
                <a:latin typeface="Cabin"/>
              </a:rPr>
              <a:t>Te behandelen onderwerpen</a:t>
            </a:r>
          </a:p>
        </p:txBody>
      </p:sp>
      <p:sp>
        <p:nvSpPr>
          <p:cNvPr id="3" name="Tijdelijke aanduiding voor inhoud 2">
            <a:extLst>
              <a:ext uri="{FF2B5EF4-FFF2-40B4-BE49-F238E27FC236}">
                <a16:creationId xmlns:a16="http://schemas.microsoft.com/office/drawing/2014/main" id="{6C602094-FDF6-7BD5-CC58-0B6127809DCC}"/>
              </a:ext>
            </a:extLst>
          </p:cNvPr>
          <p:cNvSpPr>
            <a:spLocks noGrp="1"/>
          </p:cNvSpPr>
          <p:nvPr>
            <p:ph idx="1"/>
          </p:nvPr>
        </p:nvSpPr>
        <p:spPr>
          <a:xfrm>
            <a:off x="838200" y="1855122"/>
            <a:ext cx="10515600" cy="4351338"/>
          </a:xfrm>
        </p:spPr>
        <p:txBody>
          <a:bodyPr>
            <a:normAutofit/>
          </a:bodyPr>
          <a:lstStyle/>
          <a:p>
            <a:pPr>
              <a:lnSpc>
                <a:spcPct val="107000"/>
              </a:lnSpc>
            </a:pPr>
            <a:r>
              <a:rPr lang="nl-NL" sz="2400" kern="100" dirty="0">
                <a:latin typeface="Cabin" pitchFamily="2" charset="0"/>
                <a:ea typeface="Aptos" panose="020B0004020202020204" pitchFamily="34" charset="0"/>
                <a:cs typeface="Times New Roman" panose="02020603050405020304" pitchFamily="18" charset="0"/>
              </a:rPr>
              <a:t>Verschillende pensioenovereenkomsten en de verschillende </a:t>
            </a:r>
            <a:r>
              <a:rPr lang="nl-NL" sz="2400" kern="100" dirty="0">
                <a:effectLst/>
                <a:latin typeface="Cabin" pitchFamily="2" charset="0"/>
                <a:ea typeface="Aptos" panose="020B0004020202020204" pitchFamily="34" charset="0"/>
                <a:cs typeface="Times New Roman" panose="02020603050405020304" pitchFamily="18" charset="0"/>
              </a:rPr>
              <a:t>partijen en de onderlinge relaties bij een pensioenregeling </a:t>
            </a:r>
            <a:endParaRPr lang="nl-NL" sz="2400" kern="100" dirty="0">
              <a:latin typeface="Cabin" pitchFamily="2" charset="0"/>
              <a:ea typeface="Aptos" panose="020B0004020202020204" pitchFamily="34" charset="0"/>
              <a:cs typeface="Times New Roman" panose="02020603050405020304" pitchFamily="18" charset="0"/>
            </a:endParaRPr>
          </a:p>
          <a:p>
            <a:pPr>
              <a:lnSpc>
                <a:spcPct val="107000"/>
              </a:lnSpc>
            </a:pPr>
            <a:r>
              <a:rPr lang="nl-NL" sz="2400" kern="100" dirty="0">
                <a:effectLst/>
                <a:latin typeface="Cabin" pitchFamily="2" charset="0"/>
                <a:ea typeface="Aptos" panose="020B0004020202020204" pitchFamily="34" charset="0"/>
                <a:cs typeface="Times New Roman" panose="02020603050405020304" pitchFamily="18" charset="0"/>
              </a:rPr>
              <a:t>Verschillende vormen van indexatie</a:t>
            </a:r>
          </a:p>
          <a:p>
            <a:pPr>
              <a:lnSpc>
                <a:spcPct val="107000"/>
              </a:lnSpc>
            </a:pPr>
            <a:r>
              <a:rPr lang="nl-NL" sz="2400" kern="100" dirty="0">
                <a:latin typeface="Cabin" pitchFamily="2" charset="0"/>
                <a:ea typeface="Aptos" panose="020B0004020202020204" pitchFamily="34" charset="0"/>
                <a:cs typeface="Times New Roman" panose="02020603050405020304" pitchFamily="18" charset="0"/>
              </a:rPr>
              <a:t>Oorsprong wegvallen indexatieperspectief</a:t>
            </a:r>
          </a:p>
          <a:p>
            <a:pPr>
              <a:lnSpc>
                <a:spcPct val="107000"/>
              </a:lnSpc>
            </a:pPr>
            <a:r>
              <a:rPr lang="nl-NL" sz="2400" kern="100" dirty="0">
                <a:latin typeface="Cabin" pitchFamily="2" charset="0"/>
                <a:ea typeface="Aptos" panose="020B0004020202020204" pitchFamily="34" charset="0"/>
                <a:cs typeface="Times New Roman" panose="02020603050405020304" pitchFamily="18" charset="0"/>
              </a:rPr>
              <a:t>Uitspraken Geschillencommissie Kifid</a:t>
            </a:r>
          </a:p>
          <a:p>
            <a:pPr>
              <a:lnSpc>
                <a:spcPct val="107000"/>
              </a:lnSpc>
            </a:pPr>
            <a:r>
              <a:rPr lang="nl-NL" sz="2400" kern="100" dirty="0">
                <a:effectLst/>
                <a:latin typeface="Cabin" pitchFamily="2" charset="0"/>
                <a:ea typeface="Aptos" panose="020B0004020202020204" pitchFamily="34" charset="0"/>
                <a:cs typeface="Times New Roman" panose="02020603050405020304" pitchFamily="18" charset="0"/>
              </a:rPr>
              <a:t>Vrijstelling verplichte deelneming in een bpf en indexatie</a:t>
            </a:r>
          </a:p>
          <a:p>
            <a:pPr>
              <a:lnSpc>
                <a:spcPct val="107000"/>
              </a:lnSpc>
            </a:pPr>
            <a:r>
              <a:rPr lang="nl-NL" sz="2400" kern="100" dirty="0">
                <a:latin typeface="Cabin" pitchFamily="2" charset="0"/>
                <a:ea typeface="Aptos" panose="020B0004020202020204" pitchFamily="34" charset="0"/>
                <a:cs typeface="Times New Roman" panose="02020603050405020304" pitchFamily="18" charset="0"/>
              </a:rPr>
              <a:t>Mogelijke oplossingen voor het wegvallen van het indexatieperspectief</a:t>
            </a:r>
          </a:p>
          <a:p>
            <a:pPr>
              <a:lnSpc>
                <a:spcPct val="107000"/>
              </a:lnSpc>
            </a:pPr>
            <a:endParaRPr lang="nl-NL" sz="1800" kern="100" dirty="0">
              <a:effectLst/>
              <a:latin typeface="Cabin" pitchFamily="2" charset="0"/>
              <a:ea typeface="Aptos" panose="020B0004020202020204" pitchFamily="34" charset="0"/>
              <a:cs typeface="Times New Roman" panose="02020603050405020304" pitchFamily="18" charset="0"/>
            </a:endParaRPr>
          </a:p>
          <a:p>
            <a:pPr>
              <a:lnSpc>
                <a:spcPct val="107000"/>
              </a:lnSpc>
            </a:pPr>
            <a:endParaRPr lang="nl-NL" sz="2000" dirty="0">
              <a:latin typeface="Cabin" pitchFamily="2" charset="0"/>
            </a:endParaRPr>
          </a:p>
        </p:txBody>
      </p:sp>
    </p:spTree>
    <p:extLst>
      <p:ext uri="{BB962C8B-B14F-4D97-AF65-F5344CB8AC3E}">
        <p14:creationId xmlns:p14="http://schemas.microsoft.com/office/powerpoint/2010/main" val="721048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04333B-7113-F939-CFA7-52BE2544629D}"/>
              </a:ext>
            </a:extLst>
          </p:cNvPr>
          <p:cNvSpPr>
            <a:spLocks noGrp="1"/>
          </p:cNvSpPr>
          <p:nvPr>
            <p:ph type="title"/>
          </p:nvPr>
        </p:nvSpPr>
        <p:spPr/>
        <p:txBody>
          <a:bodyPr>
            <a:normAutofit/>
          </a:bodyPr>
          <a:lstStyle/>
          <a:p>
            <a:r>
              <a:rPr lang="nl-NL" sz="4000" dirty="0">
                <a:latin typeface="Cabin"/>
              </a:rPr>
              <a:t>Verschillende soorten pensioenovereenkomsten</a:t>
            </a:r>
          </a:p>
        </p:txBody>
      </p:sp>
      <p:sp>
        <p:nvSpPr>
          <p:cNvPr id="3" name="Tijdelijke aanduiding voor inhoud 2">
            <a:extLst>
              <a:ext uri="{FF2B5EF4-FFF2-40B4-BE49-F238E27FC236}">
                <a16:creationId xmlns:a16="http://schemas.microsoft.com/office/drawing/2014/main" id="{CBCC80BA-EC10-16E3-6ED0-9DC4D868B585}"/>
              </a:ext>
            </a:extLst>
          </p:cNvPr>
          <p:cNvSpPr>
            <a:spLocks noGrp="1"/>
          </p:cNvSpPr>
          <p:nvPr>
            <p:ph idx="1"/>
          </p:nvPr>
        </p:nvSpPr>
        <p:spPr/>
        <p:txBody>
          <a:bodyPr>
            <a:normAutofit/>
          </a:bodyPr>
          <a:lstStyle/>
          <a:p>
            <a:r>
              <a:rPr lang="nl-NL" sz="2400" b="1" dirty="0">
                <a:latin typeface="Cabin"/>
              </a:rPr>
              <a:t>Uitkeringsovereenkomst </a:t>
            </a:r>
            <a:br>
              <a:rPr lang="nl-NL" sz="2400" dirty="0">
                <a:latin typeface="Cabin"/>
              </a:rPr>
            </a:br>
            <a:r>
              <a:rPr lang="nl-NL" sz="2400" dirty="0">
                <a:latin typeface="Cabin"/>
              </a:rPr>
              <a:t>Afspraken over hoogte van de te ontvangen uitkering</a:t>
            </a:r>
          </a:p>
          <a:p>
            <a:r>
              <a:rPr lang="nl-NL" sz="2400" b="1" dirty="0">
                <a:latin typeface="Cabin"/>
              </a:rPr>
              <a:t>Kapitaalovereenkomst </a:t>
            </a:r>
            <a:br>
              <a:rPr lang="nl-NL" sz="2400" dirty="0">
                <a:latin typeface="Cabin"/>
              </a:rPr>
            </a:br>
            <a:r>
              <a:rPr lang="nl-NL" sz="2400" dirty="0">
                <a:latin typeface="Cabin"/>
              </a:rPr>
              <a:t>afspraken over hoogte van het kapitaal waarmee een uitkering kan worden aangekocht</a:t>
            </a:r>
          </a:p>
          <a:p>
            <a:r>
              <a:rPr lang="nl-NL" sz="2400" b="1" dirty="0">
                <a:latin typeface="Cabin"/>
              </a:rPr>
              <a:t>Premieovereenkomst </a:t>
            </a:r>
            <a:br>
              <a:rPr lang="nl-NL" sz="2400" dirty="0">
                <a:latin typeface="Cabin"/>
              </a:rPr>
            </a:br>
            <a:r>
              <a:rPr lang="nl-NL" sz="2400" dirty="0">
                <a:latin typeface="Cabin"/>
              </a:rPr>
              <a:t>Afspraken over de hoogte van de premie-inleg</a:t>
            </a:r>
          </a:p>
          <a:p>
            <a:pPr marL="0" indent="0">
              <a:buNone/>
            </a:pPr>
            <a:endParaRPr lang="nl-NL" sz="2400" dirty="0">
              <a:latin typeface="Cabin"/>
            </a:endParaRPr>
          </a:p>
          <a:p>
            <a:pPr marL="0" indent="0">
              <a:buNone/>
            </a:pPr>
            <a:r>
              <a:rPr lang="nl-NL" sz="2400" dirty="0">
                <a:latin typeface="Cabin"/>
              </a:rPr>
              <a:t>Na de transitieperiode van de Wtp is alleen de premieovereenkomst nog toegestaan.</a:t>
            </a:r>
          </a:p>
          <a:p>
            <a:endParaRPr lang="nl-NL" dirty="0"/>
          </a:p>
        </p:txBody>
      </p:sp>
    </p:spTree>
    <p:extLst>
      <p:ext uri="{BB962C8B-B14F-4D97-AF65-F5344CB8AC3E}">
        <p14:creationId xmlns:p14="http://schemas.microsoft.com/office/powerpoint/2010/main" val="497587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0F83C-E280-7E00-EFF2-F86FF5CA9C9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2F4D307-4E10-006F-6858-761ECD924B1D}"/>
              </a:ext>
            </a:extLst>
          </p:cNvPr>
          <p:cNvSpPr>
            <a:spLocks noGrp="1"/>
          </p:cNvSpPr>
          <p:nvPr>
            <p:ph type="title"/>
          </p:nvPr>
        </p:nvSpPr>
        <p:spPr>
          <a:xfrm>
            <a:off x="838200" y="727061"/>
            <a:ext cx="10515600" cy="963628"/>
          </a:xfrm>
        </p:spPr>
        <p:txBody>
          <a:bodyPr>
            <a:normAutofit/>
          </a:bodyPr>
          <a:lstStyle/>
          <a:p>
            <a:r>
              <a:rPr lang="nl-NL" dirty="0">
                <a:latin typeface="Cabin"/>
              </a:rPr>
              <a:t>De pensioendriehoek</a:t>
            </a:r>
          </a:p>
        </p:txBody>
      </p:sp>
      <p:sp>
        <p:nvSpPr>
          <p:cNvPr id="11" name="Tijdelijke aanduiding voor inhoud 10">
            <a:extLst>
              <a:ext uri="{FF2B5EF4-FFF2-40B4-BE49-F238E27FC236}">
                <a16:creationId xmlns:a16="http://schemas.microsoft.com/office/drawing/2014/main" id="{33CBA4F1-C2A3-0CF1-7148-321208C351E0}"/>
              </a:ext>
            </a:extLst>
          </p:cNvPr>
          <p:cNvSpPr>
            <a:spLocks noGrp="1"/>
          </p:cNvSpPr>
          <p:nvPr>
            <p:ph idx="1"/>
          </p:nvPr>
        </p:nvSpPr>
        <p:spPr>
          <a:xfrm>
            <a:off x="838200" y="1825625"/>
            <a:ext cx="10515600" cy="3970318"/>
          </a:xfrm>
        </p:spPr>
        <p:txBody>
          <a:bodyPr>
            <a:normAutofit fontScale="92500" lnSpcReduction="10000"/>
          </a:bodyPr>
          <a:lstStyle/>
          <a:p>
            <a:pPr marL="0" indent="0">
              <a:buNone/>
            </a:pPr>
            <a:r>
              <a:rPr lang="nl-NL" dirty="0"/>
              <a:t>			         </a:t>
            </a:r>
            <a:r>
              <a:rPr lang="nl-NL" sz="2600" dirty="0">
                <a:latin typeface="Cabin"/>
              </a:rPr>
              <a:t>Pensioenuitvoerder</a:t>
            </a:r>
            <a:r>
              <a:rPr lang="nl-NL" dirty="0">
                <a:latin typeface="Cabin"/>
              </a:rPr>
              <a:t>																																							      				</a:t>
            </a:r>
            <a:r>
              <a:rPr lang="nl-NL" dirty="0">
                <a:solidFill>
                  <a:schemeClr val="accent2"/>
                </a:solidFill>
                <a:latin typeface="Cabin"/>
              </a:rPr>
              <a:t>	</a:t>
            </a:r>
            <a:r>
              <a:rPr lang="nl-NL" dirty="0">
                <a:latin typeface="Cabin"/>
              </a:rPr>
              <a:t>																																																 </a:t>
            </a:r>
          </a:p>
          <a:p>
            <a:pPr marL="0" indent="0">
              <a:buNone/>
            </a:pPr>
            <a:r>
              <a:rPr lang="nl-NL" dirty="0">
                <a:latin typeface="Cabin"/>
              </a:rPr>
              <a:t>      </a:t>
            </a:r>
          </a:p>
          <a:p>
            <a:pPr marL="0" indent="0">
              <a:buNone/>
            </a:pPr>
            <a:r>
              <a:rPr lang="nl-NL" dirty="0">
                <a:latin typeface="Cabin"/>
              </a:rPr>
              <a:t>                      </a:t>
            </a:r>
            <a:r>
              <a:rPr lang="nl-NL" sz="2600" dirty="0">
                <a:latin typeface="Cabin"/>
              </a:rPr>
              <a:t>Werkgever</a:t>
            </a:r>
            <a:r>
              <a:rPr lang="nl-NL" dirty="0">
                <a:latin typeface="Cabin"/>
              </a:rPr>
              <a:t>	</a:t>
            </a:r>
            <a:r>
              <a:rPr lang="nl-NL" sz="1900" dirty="0">
                <a:solidFill>
                  <a:srgbClr val="E97132"/>
                </a:solidFill>
                <a:latin typeface="Cabin"/>
              </a:rPr>
              <a:t>Pensioenovereenkomst </a:t>
            </a:r>
            <a:r>
              <a:rPr lang="nl-NL" sz="1600" dirty="0">
                <a:solidFill>
                  <a:srgbClr val="E97132"/>
                </a:solidFill>
                <a:latin typeface="Cabin"/>
              </a:rPr>
              <a:t>     </a:t>
            </a:r>
            <a:r>
              <a:rPr lang="nl-NL" sz="1600" dirty="0">
                <a:solidFill>
                  <a:schemeClr val="accent2"/>
                </a:solidFill>
                <a:latin typeface="Cabin"/>
              </a:rPr>
              <a:t>         </a:t>
            </a:r>
            <a:r>
              <a:rPr lang="nl-NL" sz="2600" dirty="0">
                <a:latin typeface="Cabin"/>
              </a:rPr>
              <a:t>Werknemer</a:t>
            </a:r>
          </a:p>
        </p:txBody>
      </p:sp>
      <p:sp>
        <p:nvSpPr>
          <p:cNvPr id="12" name="Gelijkbenige driehoek 11">
            <a:extLst>
              <a:ext uri="{FF2B5EF4-FFF2-40B4-BE49-F238E27FC236}">
                <a16:creationId xmlns:a16="http://schemas.microsoft.com/office/drawing/2014/main" id="{6D7D4BAD-BFFD-8755-6AD5-95623CC54299}"/>
              </a:ext>
            </a:extLst>
          </p:cNvPr>
          <p:cNvSpPr/>
          <p:nvPr/>
        </p:nvSpPr>
        <p:spPr>
          <a:xfrm>
            <a:off x="3392722" y="2189556"/>
            <a:ext cx="4596651" cy="2992987"/>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 name="Tekstvak 3">
            <a:extLst>
              <a:ext uri="{FF2B5EF4-FFF2-40B4-BE49-F238E27FC236}">
                <a16:creationId xmlns:a16="http://schemas.microsoft.com/office/drawing/2014/main" id="{CF653DF2-04A6-83F6-B67C-80892882CE0E}"/>
              </a:ext>
            </a:extLst>
          </p:cNvPr>
          <p:cNvSpPr txBox="1"/>
          <p:nvPr/>
        </p:nvSpPr>
        <p:spPr>
          <a:xfrm rot="18503774">
            <a:off x="2808832" y="3359847"/>
            <a:ext cx="2739126" cy="369332"/>
          </a:xfrm>
          <a:prstGeom prst="rect">
            <a:avLst/>
          </a:prstGeom>
          <a:noFill/>
        </p:spPr>
        <p:txBody>
          <a:bodyPr wrap="square" rtlCol="0">
            <a:spAutoFit/>
          </a:bodyPr>
          <a:lstStyle/>
          <a:p>
            <a:r>
              <a:rPr lang="nl-NL" dirty="0">
                <a:solidFill>
                  <a:srgbClr val="E97132"/>
                </a:solidFill>
                <a:latin typeface="Cabin"/>
              </a:rPr>
              <a:t>Uitvoeringsovereenkomst</a:t>
            </a:r>
            <a:endParaRPr lang="nl-NL" dirty="0"/>
          </a:p>
        </p:txBody>
      </p:sp>
      <p:sp>
        <p:nvSpPr>
          <p:cNvPr id="6" name="Tekstvak 5">
            <a:extLst>
              <a:ext uri="{FF2B5EF4-FFF2-40B4-BE49-F238E27FC236}">
                <a16:creationId xmlns:a16="http://schemas.microsoft.com/office/drawing/2014/main" id="{6083DCC6-FA45-D3A6-2E73-DBCFC3136274}"/>
              </a:ext>
            </a:extLst>
          </p:cNvPr>
          <p:cNvSpPr txBox="1"/>
          <p:nvPr/>
        </p:nvSpPr>
        <p:spPr>
          <a:xfrm rot="3161977">
            <a:off x="6090452" y="3825625"/>
            <a:ext cx="3028671" cy="369332"/>
          </a:xfrm>
          <a:prstGeom prst="rect">
            <a:avLst/>
          </a:prstGeom>
          <a:noFill/>
        </p:spPr>
        <p:txBody>
          <a:bodyPr wrap="square" rtlCol="0">
            <a:spAutoFit/>
          </a:bodyPr>
          <a:lstStyle/>
          <a:p>
            <a:r>
              <a:rPr lang="nl-NL" dirty="0">
                <a:solidFill>
                  <a:srgbClr val="E97132"/>
                </a:solidFill>
                <a:latin typeface="Cabin"/>
              </a:rPr>
              <a:t>Pensioenreglement</a:t>
            </a:r>
            <a:endParaRPr lang="nl-NL" dirty="0"/>
          </a:p>
        </p:txBody>
      </p:sp>
    </p:spTree>
    <p:extLst>
      <p:ext uri="{BB962C8B-B14F-4D97-AF65-F5344CB8AC3E}">
        <p14:creationId xmlns:p14="http://schemas.microsoft.com/office/powerpoint/2010/main" val="3473299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40F5E-B3E7-9AAA-CFD0-A8A0D48EBC1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6C68CFE-1FC8-A5DB-9622-3215FB84F79A}"/>
              </a:ext>
            </a:extLst>
          </p:cNvPr>
          <p:cNvSpPr>
            <a:spLocks noGrp="1"/>
          </p:cNvSpPr>
          <p:nvPr>
            <p:ph type="title"/>
          </p:nvPr>
        </p:nvSpPr>
        <p:spPr>
          <a:xfrm>
            <a:off x="838200" y="362047"/>
            <a:ext cx="10515600" cy="1328642"/>
          </a:xfrm>
        </p:spPr>
        <p:txBody>
          <a:bodyPr>
            <a:normAutofit/>
          </a:bodyPr>
          <a:lstStyle/>
          <a:p>
            <a:r>
              <a:rPr lang="nl-NL" sz="4000" dirty="0">
                <a:latin typeface="Cabin"/>
              </a:rPr>
              <a:t>Onvoorwaardelijke en voorwaardelijke indexatie</a:t>
            </a:r>
          </a:p>
        </p:txBody>
      </p:sp>
      <p:sp>
        <p:nvSpPr>
          <p:cNvPr id="3" name="Tijdelijke aanduiding voor inhoud 2">
            <a:extLst>
              <a:ext uri="{FF2B5EF4-FFF2-40B4-BE49-F238E27FC236}">
                <a16:creationId xmlns:a16="http://schemas.microsoft.com/office/drawing/2014/main" id="{58CB26E7-23E6-39D5-1DBA-9AC0C4D7128F}"/>
              </a:ext>
            </a:extLst>
          </p:cNvPr>
          <p:cNvSpPr>
            <a:spLocks noGrp="1"/>
          </p:cNvSpPr>
          <p:nvPr>
            <p:ph idx="1"/>
          </p:nvPr>
        </p:nvSpPr>
        <p:spPr>
          <a:xfrm>
            <a:off x="838200" y="1855122"/>
            <a:ext cx="10515600" cy="4351338"/>
          </a:xfrm>
        </p:spPr>
        <p:txBody>
          <a:bodyPr>
            <a:normAutofit/>
          </a:bodyPr>
          <a:lstStyle/>
          <a:p>
            <a:pPr>
              <a:lnSpc>
                <a:spcPct val="107000"/>
              </a:lnSpc>
            </a:pPr>
            <a:r>
              <a:rPr lang="nl-NL" sz="2000" kern="100" dirty="0">
                <a:effectLst/>
                <a:latin typeface="Cabin"/>
                <a:ea typeface="Aptos" panose="020B0004020202020204" pitchFamily="34" charset="0"/>
                <a:cs typeface="Times New Roman" panose="02020603050405020304" pitchFamily="18" charset="0"/>
              </a:rPr>
              <a:t>Indexatie is het verhogen van een </a:t>
            </a:r>
            <a:r>
              <a:rPr lang="nl-NL" sz="2000" kern="100" dirty="0">
                <a:latin typeface="Cabin"/>
                <a:ea typeface="Aptos" panose="020B0004020202020204" pitchFamily="34" charset="0"/>
                <a:cs typeface="Times New Roman" panose="02020603050405020304" pitchFamily="18" charset="0"/>
              </a:rPr>
              <a:t>pensioenaanspraak of pensioenuitkering. De Pensioenwet kent geen recht op indexatie. </a:t>
            </a:r>
          </a:p>
          <a:p>
            <a:pPr>
              <a:lnSpc>
                <a:spcPct val="107000"/>
              </a:lnSpc>
            </a:pPr>
            <a:r>
              <a:rPr lang="nl-NL" sz="2000" kern="100" dirty="0">
                <a:effectLst/>
                <a:latin typeface="Cabin"/>
                <a:ea typeface="Aptos" panose="020B0004020202020204" pitchFamily="34" charset="0"/>
                <a:cs typeface="Times New Roman" panose="02020603050405020304" pitchFamily="18" charset="0"/>
              </a:rPr>
              <a:t>Bij </a:t>
            </a:r>
            <a:r>
              <a:rPr lang="nl-NL" sz="2000" b="1" kern="100" dirty="0">
                <a:effectLst/>
                <a:latin typeface="Cabin"/>
                <a:ea typeface="Aptos" panose="020B0004020202020204" pitchFamily="34" charset="0"/>
                <a:cs typeface="Times New Roman" panose="02020603050405020304" pitchFamily="18" charset="0"/>
              </a:rPr>
              <a:t>onvoorwaardelijke indexatie</a:t>
            </a:r>
            <a:r>
              <a:rPr lang="nl-NL" sz="2000" kern="100" dirty="0">
                <a:effectLst/>
                <a:latin typeface="Cabin"/>
                <a:ea typeface="Aptos" panose="020B0004020202020204" pitchFamily="34" charset="0"/>
                <a:cs typeface="Times New Roman" panose="02020603050405020304" pitchFamily="18" charset="0"/>
              </a:rPr>
              <a:t> wordt het pensioen automatisch en gegarandeerd verhoogd</a:t>
            </a:r>
            <a:r>
              <a:rPr lang="nl-NL" sz="2000" kern="100" dirty="0">
                <a:latin typeface="Cabin"/>
                <a:ea typeface="Aptos" panose="020B0004020202020204" pitchFamily="34" charset="0"/>
                <a:cs typeface="Times New Roman" panose="02020603050405020304" pitchFamily="18" charset="0"/>
              </a:rPr>
              <a:t>. Als een indexatie stopt bij einde deelnemerschap maakt dit de indexatie niet automatisch voorwaardelijk.</a:t>
            </a:r>
            <a:endParaRPr lang="nl-NL" sz="2000" kern="100" dirty="0">
              <a:effectLst/>
              <a:latin typeface="Cabin"/>
              <a:ea typeface="Aptos" panose="020B0004020202020204" pitchFamily="34" charset="0"/>
              <a:cs typeface="Times New Roman" panose="02020603050405020304" pitchFamily="18" charset="0"/>
            </a:endParaRPr>
          </a:p>
          <a:p>
            <a:pPr>
              <a:lnSpc>
                <a:spcPct val="107000"/>
              </a:lnSpc>
            </a:pPr>
            <a:r>
              <a:rPr lang="nl-NL" sz="2000" b="1" kern="100" dirty="0">
                <a:latin typeface="Cabin"/>
                <a:ea typeface="Aptos" panose="020B0004020202020204" pitchFamily="34" charset="0"/>
                <a:cs typeface="Times New Roman" panose="02020603050405020304" pitchFamily="18" charset="0"/>
              </a:rPr>
              <a:t>Voorwaardelijke indexatie </a:t>
            </a:r>
            <a:r>
              <a:rPr lang="nl-NL" sz="2000" kern="100" dirty="0">
                <a:latin typeface="Cabin"/>
                <a:ea typeface="Aptos" panose="020B0004020202020204" pitchFamily="34" charset="0"/>
                <a:cs typeface="Times New Roman" panose="02020603050405020304" pitchFamily="18" charset="0"/>
              </a:rPr>
              <a:t>is afhankelijk van een toekomstige onzekere gebeurtenis (6:21 BW), zoals toekomstige financiering of aanwezigheid van voldoende middelen.</a:t>
            </a:r>
          </a:p>
          <a:p>
            <a:pPr>
              <a:lnSpc>
                <a:spcPct val="107000"/>
              </a:lnSpc>
            </a:pPr>
            <a:r>
              <a:rPr lang="nl-NL" sz="2000" kern="100" dirty="0">
                <a:latin typeface="Cabin"/>
                <a:ea typeface="Aptos" panose="020B0004020202020204" pitchFamily="34" charset="0"/>
                <a:cs typeface="Times New Roman" panose="02020603050405020304" pitchFamily="18" charset="0"/>
              </a:rPr>
              <a:t>Het overgrote deel van de</a:t>
            </a:r>
            <a:r>
              <a:rPr lang="nl-NL" sz="2000" kern="100" dirty="0">
                <a:effectLst/>
                <a:latin typeface="Cabin"/>
                <a:ea typeface="Aptos" panose="020B0004020202020204" pitchFamily="34" charset="0"/>
                <a:cs typeface="Times New Roman" panose="02020603050405020304" pitchFamily="18" charset="0"/>
              </a:rPr>
              <a:t> in het verleden afgesloten uitkeringsovereenkomsten kennen een </a:t>
            </a:r>
            <a:r>
              <a:rPr lang="nl-NL" sz="2000" kern="100" dirty="0">
                <a:latin typeface="Cabin"/>
                <a:ea typeface="Aptos" panose="020B0004020202020204" pitchFamily="34" charset="0"/>
                <a:cs typeface="Times New Roman" panose="02020603050405020304" pitchFamily="18" charset="0"/>
              </a:rPr>
              <a:t>indexatieregeling met voorwaardelijke indexatie. </a:t>
            </a:r>
          </a:p>
          <a:p>
            <a:pPr>
              <a:lnSpc>
                <a:spcPct val="107000"/>
              </a:lnSpc>
            </a:pPr>
            <a:endParaRPr lang="nl-NL" sz="1800" kern="100" dirty="0">
              <a:effectLst/>
              <a:latin typeface="Gill Sans MT" panose="020B0502020104020203" pitchFamily="34" charset="0"/>
              <a:ea typeface="Aptos" panose="020B0004020202020204" pitchFamily="34" charset="0"/>
              <a:cs typeface="Times New Roman" panose="02020603050405020304" pitchFamily="18" charset="0"/>
            </a:endParaRPr>
          </a:p>
          <a:p>
            <a:pPr>
              <a:lnSpc>
                <a:spcPct val="107000"/>
              </a:lnSpc>
              <a:buNone/>
            </a:pPr>
            <a:r>
              <a:rPr lang="nl-NL" sz="1800" kern="100" dirty="0">
                <a:effectLst/>
                <a:latin typeface="Cabin"/>
                <a:ea typeface="Aptos" panose="020B0004020202020204" pitchFamily="34" charset="0"/>
                <a:cs typeface="Times New Roman" panose="02020603050405020304" pitchFamily="18" charset="0"/>
              </a:rPr>
              <a:t> </a:t>
            </a:r>
            <a:endParaRPr lang="nl-NL" sz="1800" kern="100" dirty="0">
              <a:effectLst/>
              <a:latin typeface="Gill Sans MT" panose="020B0502020104020203" pitchFamily="34" charset="0"/>
              <a:ea typeface="Aptos" panose="020B0004020202020204" pitchFamily="34" charset="0"/>
              <a:cs typeface="Times New Roman" panose="02020603050405020304" pitchFamily="18" charset="0"/>
            </a:endParaRPr>
          </a:p>
          <a:p>
            <a:pPr marL="0" indent="0">
              <a:buNone/>
            </a:pPr>
            <a:endParaRPr lang="nl-NL" sz="2000" dirty="0">
              <a:latin typeface="Cabin" pitchFamily="2" charset="0"/>
            </a:endParaRPr>
          </a:p>
        </p:txBody>
      </p:sp>
    </p:spTree>
    <p:extLst>
      <p:ext uri="{BB962C8B-B14F-4D97-AF65-F5344CB8AC3E}">
        <p14:creationId xmlns:p14="http://schemas.microsoft.com/office/powerpoint/2010/main" val="785929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6B342-DEBC-0061-BBF7-03018C8644F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47199F3-06EE-60AF-DEF8-DE2C77C6AFAC}"/>
              </a:ext>
            </a:extLst>
          </p:cNvPr>
          <p:cNvSpPr>
            <a:spLocks noGrp="1"/>
          </p:cNvSpPr>
          <p:nvPr>
            <p:ph type="title"/>
          </p:nvPr>
        </p:nvSpPr>
        <p:spPr>
          <a:xfrm>
            <a:off x="838200" y="383602"/>
            <a:ext cx="10515600" cy="1307086"/>
          </a:xfrm>
        </p:spPr>
        <p:txBody>
          <a:bodyPr/>
          <a:lstStyle/>
          <a:p>
            <a:r>
              <a:rPr lang="nl-NL" dirty="0">
                <a:latin typeface="Cabin"/>
              </a:rPr>
              <a:t>Voorbeeld van voorwaardelijke indexatie</a:t>
            </a:r>
          </a:p>
        </p:txBody>
      </p:sp>
      <p:sp>
        <p:nvSpPr>
          <p:cNvPr id="3" name="Tijdelijke aanduiding voor inhoud 2">
            <a:extLst>
              <a:ext uri="{FF2B5EF4-FFF2-40B4-BE49-F238E27FC236}">
                <a16:creationId xmlns:a16="http://schemas.microsoft.com/office/drawing/2014/main" id="{2C0765A3-CACC-CEA4-52D7-421AFFB16F09}"/>
              </a:ext>
            </a:extLst>
          </p:cNvPr>
          <p:cNvSpPr>
            <a:spLocks noGrp="1"/>
          </p:cNvSpPr>
          <p:nvPr>
            <p:ph idx="1"/>
          </p:nvPr>
        </p:nvSpPr>
        <p:spPr>
          <a:xfrm>
            <a:off x="838200" y="1855122"/>
            <a:ext cx="10515600" cy="4351338"/>
          </a:xfrm>
        </p:spPr>
        <p:txBody>
          <a:bodyPr>
            <a:normAutofit/>
          </a:bodyPr>
          <a:lstStyle/>
          <a:p>
            <a:pPr marL="514350" indent="-514350">
              <a:buAutoNum type="arabicPeriod"/>
            </a:pPr>
            <a:r>
              <a:rPr lang="nl-NL" sz="2000" i="1" dirty="0">
                <a:latin typeface="Cabin"/>
              </a:rPr>
              <a:t>De </a:t>
            </a:r>
            <a:r>
              <a:rPr lang="nl-NL" sz="2000" b="1" i="1" dirty="0">
                <a:latin typeface="Cabin"/>
              </a:rPr>
              <a:t>werkgever</a:t>
            </a:r>
            <a:r>
              <a:rPr lang="nl-NL" sz="2000" i="1" dirty="0">
                <a:latin typeface="Cabin"/>
              </a:rPr>
              <a:t> </a:t>
            </a:r>
            <a:r>
              <a:rPr lang="nl-NL" sz="2000" b="1" i="1" dirty="0">
                <a:latin typeface="Cabin"/>
              </a:rPr>
              <a:t>probeert</a:t>
            </a:r>
            <a:r>
              <a:rPr lang="nl-NL" sz="2000" i="1" dirty="0">
                <a:latin typeface="Cabin"/>
              </a:rPr>
              <a:t> jaarlijks per 1 januari toeslagen te verlenen op ingegane en nog niet ingegane pensioenen. </a:t>
            </a:r>
          </a:p>
          <a:p>
            <a:pPr marL="514350" indent="-514350">
              <a:buAutoNum type="arabicPeriod"/>
            </a:pPr>
            <a:r>
              <a:rPr lang="nl-NL" sz="2000" i="1" dirty="0">
                <a:latin typeface="Cabin"/>
              </a:rPr>
              <a:t>Deze toeslag is maximaal gelijk aan het percentage waarmee </a:t>
            </a:r>
            <a:r>
              <a:rPr lang="nl-NL" sz="2000" b="1" i="1" dirty="0">
                <a:latin typeface="Cabin"/>
              </a:rPr>
              <a:t>de lonen bij de werkgever </a:t>
            </a:r>
            <a:r>
              <a:rPr lang="nl-NL" sz="2000" i="1" dirty="0">
                <a:latin typeface="Cabin"/>
              </a:rPr>
              <a:t>jaarlijks gestegen zijn op basis van de algemene loonronden.</a:t>
            </a:r>
          </a:p>
          <a:p>
            <a:pPr marL="514350" indent="-514350">
              <a:buAutoNum type="arabicPeriod"/>
            </a:pPr>
            <a:r>
              <a:rPr lang="nl-NL" sz="2000" i="1" dirty="0">
                <a:latin typeface="Cabin"/>
              </a:rPr>
              <a:t>Voor de financiering van de verhogingen heeft de </a:t>
            </a:r>
            <a:r>
              <a:rPr lang="nl-NL" sz="2000" b="1" i="1" dirty="0">
                <a:latin typeface="Cabin"/>
              </a:rPr>
              <a:t>werkgever</a:t>
            </a:r>
            <a:r>
              <a:rPr lang="nl-NL" sz="2000" i="1" dirty="0">
                <a:latin typeface="Cabin"/>
              </a:rPr>
              <a:t> een </a:t>
            </a:r>
            <a:r>
              <a:rPr lang="nl-NL" sz="2000" b="1" i="1" dirty="0">
                <a:latin typeface="Cabin"/>
              </a:rPr>
              <a:t>depot</a:t>
            </a:r>
            <a:r>
              <a:rPr lang="nl-NL" sz="2000" i="1" dirty="0">
                <a:latin typeface="Cabin"/>
              </a:rPr>
              <a:t> gevormd bij Nationale-Nederlanden. In het depot wordt jaarlijks gestort de</a:t>
            </a:r>
            <a:r>
              <a:rPr lang="nl-NL" sz="2000" b="1" i="1" dirty="0">
                <a:latin typeface="Cabin"/>
              </a:rPr>
              <a:t> overrente </a:t>
            </a:r>
            <a:r>
              <a:rPr lang="nl-NL" sz="2000" i="1" dirty="0">
                <a:latin typeface="Cabin"/>
              </a:rPr>
              <a:t>die volgens de uitvoeringsovereenkomst beschikbaar komt. Daarbij gaat het om de overrente die betrekking heeft op diezelfde pensioenen en pensioenaanspraken. Als het </a:t>
            </a:r>
            <a:r>
              <a:rPr lang="nl-NL" sz="2000" b="1" i="1" dirty="0">
                <a:latin typeface="Cabin"/>
              </a:rPr>
              <a:t>depotsaldo onvoldoende </a:t>
            </a:r>
            <a:r>
              <a:rPr lang="nl-NL" sz="2000" i="1" dirty="0">
                <a:latin typeface="Cabin"/>
              </a:rPr>
              <a:t>is voor het verlenen van de omschreven toeslag, </a:t>
            </a:r>
            <a:r>
              <a:rPr lang="nl-NL" sz="2000" b="1" i="1" dirty="0">
                <a:latin typeface="Cabin"/>
              </a:rPr>
              <a:t>zal de werkgever beslissen </a:t>
            </a:r>
            <a:r>
              <a:rPr lang="nl-NL" sz="2000" i="1" dirty="0">
                <a:latin typeface="Cabin"/>
              </a:rPr>
              <a:t>of hij hiervoor eventueel een </a:t>
            </a:r>
            <a:r>
              <a:rPr lang="nl-NL" sz="2000" b="1" i="1" dirty="0">
                <a:latin typeface="Cabin"/>
              </a:rPr>
              <a:t>aanvullende koopsom </a:t>
            </a:r>
            <a:r>
              <a:rPr lang="nl-NL" sz="2000" i="1" dirty="0">
                <a:latin typeface="Cabin"/>
              </a:rPr>
              <a:t>zal betalen aan Nationale-Nederlanden. Anders wordt een lagere of geen toeslag gegeven.</a:t>
            </a:r>
          </a:p>
        </p:txBody>
      </p:sp>
    </p:spTree>
    <p:extLst>
      <p:ext uri="{BB962C8B-B14F-4D97-AF65-F5344CB8AC3E}">
        <p14:creationId xmlns:p14="http://schemas.microsoft.com/office/powerpoint/2010/main" val="1870810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D52988-4877-1EBF-05C9-8E8FBE84CBD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D4C5F31-DA85-10F5-0975-923801499DA8}"/>
              </a:ext>
            </a:extLst>
          </p:cNvPr>
          <p:cNvSpPr>
            <a:spLocks noGrp="1"/>
          </p:cNvSpPr>
          <p:nvPr>
            <p:ph type="title"/>
          </p:nvPr>
        </p:nvSpPr>
        <p:spPr/>
        <p:txBody>
          <a:bodyPr/>
          <a:lstStyle/>
          <a:p>
            <a:r>
              <a:rPr lang="nl-NL" dirty="0">
                <a:latin typeface="Cabin"/>
              </a:rPr>
              <a:t>De Kifid-praktijk</a:t>
            </a:r>
          </a:p>
        </p:txBody>
      </p:sp>
      <p:sp>
        <p:nvSpPr>
          <p:cNvPr id="3" name="Tijdelijke aanduiding voor inhoud 2">
            <a:extLst>
              <a:ext uri="{FF2B5EF4-FFF2-40B4-BE49-F238E27FC236}">
                <a16:creationId xmlns:a16="http://schemas.microsoft.com/office/drawing/2014/main" id="{1CEC1FA5-BED0-EFAA-154A-C67FA01131DE}"/>
              </a:ext>
            </a:extLst>
          </p:cNvPr>
          <p:cNvSpPr>
            <a:spLocks noGrp="1"/>
          </p:cNvSpPr>
          <p:nvPr>
            <p:ph idx="1"/>
          </p:nvPr>
        </p:nvSpPr>
        <p:spPr>
          <a:xfrm>
            <a:off x="838200" y="1855122"/>
            <a:ext cx="10515600" cy="4351338"/>
          </a:xfrm>
        </p:spPr>
        <p:txBody>
          <a:bodyPr>
            <a:normAutofit/>
          </a:bodyPr>
          <a:lstStyle/>
          <a:p>
            <a:r>
              <a:rPr lang="nl-NL" sz="2000" dirty="0">
                <a:latin typeface="Cabin" pitchFamily="2" charset="0"/>
              </a:rPr>
              <a:t>Tot voor kort weinig tot geen klachten over indexatie</a:t>
            </a:r>
          </a:p>
          <a:p>
            <a:r>
              <a:rPr lang="nl-NL" sz="2000" dirty="0">
                <a:latin typeface="Cabin" pitchFamily="2" charset="0"/>
              </a:rPr>
              <a:t>2005/2006 overgang eindloonregelingen naar middelloonregelingen </a:t>
            </a:r>
          </a:p>
          <a:p>
            <a:r>
              <a:rPr lang="nl-NL" sz="2000" dirty="0">
                <a:latin typeface="Cabin" pitchFamily="2" charset="0"/>
              </a:rPr>
              <a:t>Belangrijk onderdeel van middelloonregeling is indexatie van de reeds opgebouwde aanspraken</a:t>
            </a:r>
          </a:p>
          <a:p>
            <a:r>
              <a:rPr lang="nl-NL" sz="2000" dirty="0">
                <a:latin typeface="Cabin" pitchFamily="2" charset="0"/>
              </a:rPr>
              <a:t>Depots bij verzekeraars waren gevuld door winstdeling uit vroegere jaren</a:t>
            </a:r>
          </a:p>
          <a:p>
            <a:r>
              <a:rPr lang="nl-NL" sz="2000" dirty="0">
                <a:latin typeface="Cabin" pitchFamily="2" charset="0"/>
              </a:rPr>
              <a:t>Winstdeling = overrente (in de regel boven 4,5 procent)</a:t>
            </a:r>
          </a:p>
          <a:p>
            <a:r>
              <a:rPr lang="nl-NL" sz="2000" dirty="0">
                <a:latin typeface="Cabin" pitchFamily="2" charset="0"/>
              </a:rPr>
              <a:t>Winstdeling begin deze eeuw geleidelijk weg door structurele daling van de rente</a:t>
            </a:r>
          </a:p>
          <a:p>
            <a:r>
              <a:rPr lang="nl-NL" sz="2000" dirty="0">
                <a:latin typeface="Cabin" pitchFamily="2" charset="0"/>
              </a:rPr>
              <a:t>Effect lage rente en hogere levensverwachtingen maakte inkoop indexatie bovendien steeds duurder</a:t>
            </a:r>
          </a:p>
          <a:p>
            <a:r>
              <a:rPr lang="nl-NL" sz="2000" dirty="0">
                <a:latin typeface="Cabin" pitchFamily="2" charset="0"/>
              </a:rPr>
              <a:t>Depots raakten de laatste jaren leeg en in de regel geen bijstortingen werkgevers</a:t>
            </a:r>
          </a:p>
          <a:p>
            <a:r>
              <a:rPr lang="nl-NL" sz="2000" dirty="0">
                <a:latin typeface="Cabin" pitchFamily="2" charset="0"/>
              </a:rPr>
              <a:t>Consumenten zien dat pensioenfondsen vanaf 2021/2022 weer indexeren en vragen waarom geldt dit niet voor de verzekerde regelingen bij pensioenverzekeraars?</a:t>
            </a:r>
          </a:p>
          <a:p>
            <a:endParaRPr lang="nl-NL" sz="2000" dirty="0">
              <a:latin typeface="Cabin" pitchFamily="2" charset="0"/>
            </a:endParaRPr>
          </a:p>
        </p:txBody>
      </p:sp>
    </p:spTree>
    <p:extLst>
      <p:ext uri="{BB962C8B-B14F-4D97-AF65-F5344CB8AC3E}">
        <p14:creationId xmlns:p14="http://schemas.microsoft.com/office/powerpoint/2010/main" val="486373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138E5-78CB-E902-0FC6-E8D0DDAFF062}"/>
              </a:ext>
            </a:extLst>
          </p:cNvPr>
          <p:cNvSpPr>
            <a:spLocks noGrp="1"/>
          </p:cNvSpPr>
          <p:nvPr>
            <p:ph type="title"/>
          </p:nvPr>
        </p:nvSpPr>
        <p:spPr/>
        <p:txBody>
          <a:bodyPr/>
          <a:lstStyle/>
          <a:p>
            <a:r>
              <a:rPr lang="nl-NL" dirty="0">
                <a:latin typeface="Cabin"/>
              </a:rPr>
              <a:t>Uitspraken Geschillencommissie Kifid</a:t>
            </a:r>
          </a:p>
        </p:txBody>
      </p:sp>
      <p:sp>
        <p:nvSpPr>
          <p:cNvPr id="3" name="Tijdelijke aanduiding voor inhoud 2">
            <a:extLst>
              <a:ext uri="{FF2B5EF4-FFF2-40B4-BE49-F238E27FC236}">
                <a16:creationId xmlns:a16="http://schemas.microsoft.com/office/drawing/2014/main" id="{3C477436-D1E7-B5AA-DFF0-1C4A826283B0}"/>
              </a:ext>
            </a:extLst>
          </p:cNvPr>
          <p:cNvSpPr>
            <a:spLocks noGrp="1"/>
          </p:cNvSpPr>
          <p:nvPr>
            <p:ph idx="1"/>
          </p:nvPr>
        </p:nvSpPr>
        <p:spPr/>
        <p:txBody>
          <a:bodyPr>
            <a:normAutofit lnSpcReduction="10000"/>
          </a:bodyPr>
          <a:lstStyle/>
          <a:p>
            <a:r>
              <a:rPr lang="nl-NL" sz="2000" dirty="0">
                <a:latin typeface="Cabin"/>
              </a:rPr>
              <a:t>2024-0352 </a:t>
            </a:r>
          </a:p>
          <a:p>
            <a:r>
              <a:rPr lang="nl-NL" sz="2000" dirty="0">
                <a:latin typeface="Cabin"/>
              </a:rPr>
              <a:t>2024-0635</a:t>
            </a:r>
          </a:p>
          <a:p>
            <a:r>
              <a:rPr lang="nl-NL" sz="2000" dirty="0">
                <a:latin typeface="Cabin"/>
              </a:rPr>
              <a:t>2024-0655</a:t>
            </a:r>
          </a:p>
          <a:p>
            <a:r>
              <a:rPr lang="nl-NL" sz="2000" i="1" dirty="0">
                <a:latin typeface="Cabin"/>
              </a:rPr>
              <a:t>“Volgens de consument is de pensioenuitvoerder verplicht om zijn pensioen te indexeren op basis van de inflatie en weigert de pensioenuitvoerder ten onrechte om hiertoe over te gaan. De commissie oordeelt dat de pensioenuitvoerder correct uitvoering heeft gegeven aan het pensioenreglement, waarin indexatie onder voorwaarden mogelijk is, maar waarbij ook geldt dat voor de financiering hiervan de werkgever verantwoordelijk is.”</a:t>
            </a:r>
          </a:p>
          <a:p>
            <a:r>
              <a:rPr lang="nl-NL" sz="2000" dirty="0">
                <a:latin typeface="Cabin"/>
              </a:rPr>
              <a:t>Rol werkgever, hoe luidt de toezegging met betrekking tot het indexeren? Is er sprake van een inspanningsverplichting? Of beperkt het zich tot het ter beschikking stellen van de overrente?</a:t>
            </a:r>
          </a:p>
          <a:p>
            <a:r>
              <a:rPr lang="nl-NL" sz="2000" dirty="0">
                <a:latin typeface="Cabin"/>
              </a:rPr>
              <a:t>Is er sprake van ‘goed werkgeverschap’? Kan werkgever gedwongen worden tot bijstorten? </a:t>
            </a:r>
          </a:p>
          <a:p>
            <a:r>
              <a:rPr lang="nl-NL" sz="2000" dirty="0">
                <a:latin typeface="Cabin"/>
              </a:rPr>
              <a:t>Aantal rechterlijke uitspraken (Gerechtshof Den Haag, Hoge Raad)</a:t>
            </a:r>
          </a:p>
          <a:p>
            <a:r>
              <a:rPr lang="nl-NL" sz="2000" dirty="0">
                <a:latin typeface="Cabin"/>
              </a:rPr>
              <a:t>Rol verzekeraar? Alleen uitvoerder of ook zorgplicht om tijdig en adequaat te informeren?</a:t>
            </a:r>
          </a:p>
          <a:p>
            <a:pPr>
              <a:buFontTx/>
              <a:buChar char="-"/>
            </a:pPr>
            <a:endParaRPr lang="nl-NL" sz="2000" dirty="0">
              <a:latin typeface="Cabin"/>
            </a:endParaRPr>
          </a:p>
          <a:p>
            <a:endParaRPr lang="nl-NL" sz="2000" dirty="0">
              <a:latin typeface="Cabin"/>
            </a:endParaRPr>
          </a:p>
          <a:p>
            <a:endParaRPr lang="nl-NL" sz="2000" dirty="0">
              <a:latin typeface="Cabin"/>
            </a:endParaRPr>
          </a:p>
          <a:p>
            <a:endParaRPr lang="nl-NL" sz="2000" dirty="0">
              <a:latin typeface="Cabin"/>
            </a:endParaRPr>
          </a:p>
          <a:p>
            <a:endParaRPr lang="nl-NL" sz="2000" dirty="0">
              <a:latin typeface="Cabin"/>
            </a:endParaRPr>
          </a:p>
        </p:txBody>
      </p:sp>
    </p:spTree>
    <p:extLst>
      <p:ext uri="{BB962C8B-B14F-4D97-AF65-F5344CB8AC3E}">
        <p14:creationId xmlns:p14="http://schemas.microsoft.com/office/powerpoint/2010/main" val="4070532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1893E8-0A7C-3820-A18F-3282CCC28C0E}"/>
              </a:ext>
            </a:extLst>
          </p:cNvPr>
          <p:cNvSpPr>
            <a:spLocks noGrp="1"/>
          </p:cNvSpPr>
          <p:nvPr>
            <p:ph type="title"/>
          </p:nvPr>
        </p:nvSpPr>
        <p:spPr/>
        <p:txBody>
          <a:bodyPr/>
          <a:lstStyle/>
          <a:p>
            <a:r>
              <a:rPr lang="nl-NL" dirty="0">
                <a:latin typeface="Cabin"/>
              </a:rPr>
              <a:t>Vrijstelling verplichte aansluiting en indexatie</a:t>
            </a:r>
          </a:p>
        </p:txBody>
      </p:sp>
      <p:sp>
        <p:nvSpPr>
          <p:cNvPr id="3" name="Tijdelijke aanduiding voor inhoud 2">
            <a:extLst>
              <a:ext uri="{FF2B5EF4-FFF2-40B4-BE49-F238E27FC236}">
                <a16:creationId xmlns:a16="http://schemas.microsoft.com/office/drawing/2014/main" id="{F65C7EB2-1A5F-15B5-139D-D1DD427DBB0D}"/>
              </a:ext>
            </a:extLst>
          </p:cNvPr>
          <p:cNvSpPr>
            <a:spLocks noGrp="1"/>
          </p:cNvSpPr>
          <p:nvPr>
            <p:ph idx="1"/>
          </p:nvPr>
        </p:nvSpPr>
        <p:spPr/>
        <p:txBody>
          <a:bodyPr>
            <a:normAutofit/>
          </a:bodyPr>
          <a:lstStyle/>
          <a:p>
            <a:r>
              <a:rPr lang="nl-NL" sz="2000" dirty="0">
                <a:latin typeface="Cabin" pitchFamily="2" charset="0"/>
              </a:rPr>
              <a:t>Vrijstelling verplichte aansluiting bedrijfspensioenfonds PMT (Pensioenfonds Metaal en Techniek)</a:t>
            </a:r>
          </a:p>
          <a:p>
            <a:r>
              <a:rPr lang="nl-NL" sz="2000" dirty="0">
                <a:latin typeface="Cabin" pitchFamily="2" charset="0"/>
              </a:rPr>
              <a:t>Werkgever heeft ‘gespiegelde’ pensioenregeling bij Aegon ondergebracht</a:t>
            </a:r>
          </a:p>
          <a:p>
            <a:r>
              <a:rPr lang="nl-NL" sz="2000" dirty="0">
                <a:latin typeface="Cabin" pitchFamily="2" charset="0"/>
              </a:rPr>
              <a:t>Aanspraken worden jaarlijks geïndexeerd</a:t>
            </a:r>
          </a:p>
          <a:p>
            <a:r>
              <a:rPr lang="nl-NL" sz="2000" dirty="0">
                <a:latin typeface="Cabin" pitchFamily="2" charset="0"/>
              </a:rPr>
              <a:t>PMT kort in 2013 en 2014, daarna stopt indexatie tot 2022</a:t>
            </a:r>
          </a:p>
          <a:p>
            <a:r>
              <a:rPr lang="nl-NL" sz="2000" dirty="0">
                <a:latin typeface="Cabin" pitchFamily="2" charset="0"/>
              </a:rPr>
              <a:t>PMT indexeert weer in 2022, 2023 en 2024</a:t>
            </a:r>
          </a:p>
          <a:p>
            <a:r>
              <a:rPr lang="nl-NL" sz="2000" dirty="0">
                <a:latin typeface="Cabin" pitchFamily="2" charset="0"/>
              </a:rPr>
              <a:t>AEGON als verzekeraar mag niet korten en handhaaft pensioenuitkeringen </a:t>
            </a:r>
          </a:p>
          <a:p>
            <a:r>
              <a:rPr lang="nl-NL" sz="2000" dirty="0">
                <a:latin typeface="Cabin" pitchFamily="2" charset="0"/>
              </a:rPr>
              <a:t>Gepensioneerde claimt dat zijn aanspraken in 2022/2023 moeten worden geïndexeerd</a:t>
            </a:r>
          </a:p>
          <a:p>
            <a:r>
              <a:rPr lang="nl-NL" sz="2000" dirty="0">
                <a:latin typeface="Cabin" pitchFamily="2" charset="0"/>
              </a:rPr>
              <a:t>AEGON doet dit niet, maar verhoogt pensioen pas in 2024 als kortingen zijn ‘ingelopen’</a:t>
            </a:r>
          </a:p>
          <a:p>
            <a:endParaRPr lang="nl-NL" sz="2000" dirty="0">
              <a:latin typeface="Cabin" pitchFamily="2" charset="0"/>
            </a:endParaRPr>
          </a:p>
          <a:p>
            <a:endParaRPr lang="nl-NL" sz="2000" dirty="0">
              <a:latin typeface="Cabin" pitchFamily="2" charset="0"/>
            </a:endParaRPr>
          </a:p>
        </p:txBody>
      </p:sp>
    </p:spTree>
    <p:extLst>
      <p:ext uri="{BB962C8B-B14F-4D97-AF65-F5344CB8AC3E}">
        <p14:creationId xmlns:p14="http://schemas.microsoft.com/office/powerpoint/2010/main" val="305752519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3059</TotalTime>
  <Words>1108</Words>
  <Application>Microsoft Macintosh PowerPoint</Application>
  <PresentationFormat>Breedbeeld</PresentationFormat>
  <Paragraphs>81</Paragraphs>
  <Slides>11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Aptos</vt:lpstr>
      <vt:lpstr>Aptos Display</vt:lpstr>
      <vt:lpstr>Arial</vt:lpstr>
      <vt:lpstr>Cabin</vt:lpstr>
      <vt:lpstr>Gill Sans MT</vt:lpstr>
      <vt:lpstr>Kantoorthema</vt:lpstr>
      <vt:lpstr>Pensioen, verzekerde regelingen en indexatie</vt:lpstr>
      <vt:lpstr>Te behandelen onderwerpen</vt:lpstr>
      <vt:lpstr>Verschillende soorten pensioenovereenkomsten</vt:lpstr>
      <vt:lpstr>De pensioendriehoek</vt:lpstr>
      <vt:lpstr>Onvoorwaardelijke en voorwaardelijke indexatie</vt:lpstr>
      <vt:lpstr>Voorbeeld van voorwaardelijke indexatie</vt:lpstr>
      <vt:lpstr>De Kifid-praktijk</vt:lpstr>
      <vt:lpstr>Uitspraken Geschillencommissie Kifid</vt:lpstr>
      <vt:lpstr>Vrijstelling verplichte aansluiting en indexatie</vt:lpstr>
      <vt:lpstr>Uitspraken vrijstelling en indexatie</vt:lpstr>
      <vt:lpstr>Hoe nu verder met pensioenaanspraken die niet (meer) worden geïndexeerd?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Pensioen, verzekerde regelingen en indexatie</dc:title>
  <dc:creator>Coenraad, Frank</dc:creator>
  <cp:lastModifiedBy>Fred de Jong</cp:lastModifiedBy>
  <cp:revision>37</cp:revision>
  <cp:lastPrinted>2025-04-03T07:47:23Z</cp:lastPrinted>
  <dcterms:created xsi:type="dcterms:W3CDTF">2025-03-21T08:44:46Z</dcterms:created>
  <dcterms:modified xsi:type="dcterms:W3CDTF">2025-04-03T13:30:14Z</dcterms:modified>
</cp:coreProperties>
</file>