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44" r:id="rId1"/>
  </p:sldMasterIdLst>
  <p:notesMasterIdLst>
    <p:notesMasterId r:id="rId16"/>
  </p:notesMasterIdLst>
  <p:handoutMasterIdLst>
    <p:handoutMasterId r:id="rId17"/>
  </p:handoutMasterIdLst>
  <p:sldIdLst>
    <p:sldId id="325" r:id="rId2"/>
    <p:sldId id="359" r:id="rId3"/>
    <p:sldId id="373" r:id="rId4"/>
    <p:sldId id="360" r:id="rId5"/>
    <p:sldId id="361" r:id="rId6"/>
    <p:sldId id="374" r:id="rId7"/>
    <p:sldId id="375" r:id="rId8"/>
    <p:sldId id="376" r:id="rId9"/>
    <p:sldId id="377" r:id="rId10"/>
    <p:sldId id="378" r:id="rId11"/>
    <p:sldId id="379" r:id="rId12"/>
    <p:sldId id="380" r:id="rId13"/>
    <p:sldId id="381" r:id="rId14"/>
    <p:sldId id="382"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02"/>
    <p:restoredTop sz="94595"/>
  </p:normalViewPr>
  <p:slideViewPr>
    <p:cSldViewPr>
      <p:cViewPr varScale="1">
        <p:scale>
          <a:sx n="102" d="100"/>
          <a:sy n="102" d="100"/>
        </p:scale>
        <p:origin x="246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184502BC-73DC-E640-9ADC-8A9A178EE65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nl-NL"/>
          </a:p>
        </p:txBody>
      </p:sp>
      <p:sp>
        <p:nvSpPr>
          <p:cNvPr id="3" name="Tijdelijke aanduiding voor datum 2">
            <a:extLst>
              <a:ext uri="{FF2B5EF4-FFF2-40B4-BE49-F238E27FC236}">
                <a16:creationId xmlns:a16="http://schemas.microsoft.com/office/drawing/2014/main" id="{D141952E-5B5D-A04F-8D75-7551AAF1D97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05FEC21F-7697-FB40-B8E7-741974389E5A}" type="datetimeFigureOut">
              <a:rPr lang="nl-NL"/>
              <a:pPr>
                <a:defRPr/>
              </a:pPr>
              <a:t>03-04-2025</a:t>
            </a:fld>
            <a:endParaRPr lang="nl-NL"/>
          </a:p>
        </p:txBody>
      </p:sp>
      <p:sp>
        <p:nvSpPr>
          <p:cNvPr id="4" name="Tijdelijke aanduiding voor voettekst 3">
            <a:extLst>
              <a:ext uri="{FF2B5EF4-FFF2-40B4-BE49-F238E27FC236}">
                <a16:creationId xmlns:a16="http://schemas.microsoft.com/office/drawing/2014/main" id="{82111C39-56D2-A646-837F-B20BD1B48AD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nl-NL"/>
          </a:p>
        </p:txBody>
      </p:sp>
      <p:sp>
        <p:nvSpPr>
          <p:cNvPr id="5" name="Tijdelijke aanduiding voor dianummer 4">
            <a:extLst>
              <a:ext uri="{FF2B5EF4-FFF2-40B4-BE49-F238E27FC236}">
                <a16:creationId xmlns:a16="http://schemas.microsoft.com/office/drawing/2014/main" id="{51A76FE6-E061-7F4A-B6B8-89C74B8E3D89}"/>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8171CD0-B372-6B43-BDDE-680CA7DC5B27}" type="slidenum">
              <a:rPr lang="nl-NL" altLang="nl-NL"/>
              <a:pPr/>
              <a:t>‹nr.›</a:t>
            </a:fld>
            <a:endParaRPr lang="nl-NL" alt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EBC0C83-D2E1-3041-A033-00A61DB0F321}"/>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3075" name="Rectangle 3">
            <a:extLst>
              <a:ext uri="{FF2B5EF4-FFF2-40B4-BE49-F238E27FC236}">
                <a16:creationId xmlns:a16="http://schemas.microsoft.com/office/drawing/2014/main" id="{EA8568E7-172C-7042-8E98-04283CD98B43}"/>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mn-cs"/>
              </a:defRPr>
            </a:lvl1pPr>
          </a:lstStyle>
          <a:p>
            <a:pPr>
              <a:defRPr/>
            </a:pPr>
            <a:endParaRPr lang="en-US"/>
          </a:p>
        </p:txBody>
      </p:sp>
      <p:sp>
        <p:nvSpPr>
          <p:cNvPr id="23556" name="Rectangle 4">
            <a:extLst>
              <a:ext uri="{FF2B5EF4-FFF2-40B4-BE49-F238E27FC236}">
                <a16:creationId xmlns:a16="http://schemas.microsoft.com/office/drawing/2014/main" id="{6B2E068B-19ED-BF92-401F-45B94D3B4A5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84EF5B38-6CDA-F64B-A818-BD84A8597008}"/>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Klik om de opmaakprofielen van de modeltekst te bewerken</a:t>
            </a:r>
          </a:p>
          <a:p>
            <a:pPr lvl="1"/>
            <a:r>
              <a:rPr lang="en-US" noProof="0"/>
              <a:t>Tweede niveau</a:t>
            </a:r>
          </a:p>
          <a:p>
            <a:pPr lvl="2"/>
            <a:r>
              <a:rPr lang="en-US" noProof="0"/>
              <a:t>Derde niveau</a:t>
            </a:r>
          </a:p>
          <a:p>
            <a:pPr lvl="3"/>
            <a:r>
              <a:rPr lang="en-US" noProof="0"/>
              <a:t>Vierde niveau</a:t>
            </a:r>
          </a:p>
          <a:p>
            <a:pPr lvl="4"/>
            <a:r>
              <a:rPr lang="en-US" noProof="0"/>
              <a:t>Vijfde niveau</a:t>
            </a:r>
          </a:p>
        </p:txBody>
      </p:sp>
      <p:sp>
        <p:nvSpPr>
          <p:cNvPr id="3078" name="Rectangle 6">
            <a:extLst>
              <a:ext uri="{FF2B5EF4-FFF2-40B4-BE49-F238E27FC236}">
                <a16:creationId xmlns:a16="http://schemas.microsoft.com/office/drawing/2014/main" id="{00505244-841B-2243-B05D-5BB3ACFB2B16}"/>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mn-cs"/>
              </a:defRPr>
            </a:lvl1pPr>
          </a:lstStyle>
          <a:p>
            <a:pPr>
              <a:defRPr/>
            </a:pPr>
            <a:endParaRPr lang="en-US"/>
          </a:p>
        </p:txBody>
      </p:sp>
      <p:sp>
        <p:nvSpPr>
          <p:cNvPr id="3079" name="Rectangle 7">
            <a:extLst>
              <a:ext uri="{FF2B5EF4-FFF2-40B4-BE49-F238E27FC236}">
                <a16:creationId xmlns:a16="http://schemas.microsoft.com/office/drawing/2014/main" id="{2FB4EA83-C3FA-5643-BC1E-8DF75BA67D85}"/>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E435EA3C-F371-0244-97A3-17EDF3821974}" type="slidenum">
              <a:rPr lang="en-US" altLang="nl-NL"/>
              <a:pPr/>
              <a:t>‹nr.›</a:t>
            </a:fld>
            <a:endParaRPr lang="en-US"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a:extLst>
              <a:ext uri="{FF2B5EF4-FFF2-40B4-BE49-F238E27FC236}">
                <a16:creationId xmlns:a16="http://schemas.microsoft.com/office/drawing/2014/main" id="{FDDA7213-641B-C8A0-B47B-90B11A8A68B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A38316C5-CF78-7947-B2A2-F04722462D8D}" type="slidenum">
              <a:rPr lang="en-US" altLang="en-US">
                <a:solidFill>
                  <a:srgbClr val="000000"/>
                </a:solidFill>
              </a:rPr>
              <a:pPr>
                <a:spcBef>
                  <a:spcPct val="0"/>
                </a:spcBef>
              </a:pPr>
              <a:t>1</a:t>
            </a:fld>
            <a:endParaRPr lang="en-US" altLang="en-US">
              <a:solidFill>
                <a:srgbClr val="000000"/>
              </a:solidFill>
            </a:endParaRPr>
          </a:p>
        </p:txBody>
      </p:sp>
      <p:sp>
        <p:nvSpPr>
          <p:cNvPr id="26626" name="Rectangle 2">
            <a:extLst>
              <a:ext uri="{FF2B5EF4-FFF2-40B4-BE49-F238E27FC236}">
                <a16:creationId xmlns:a16="http://schemas.microsoft.com/office/drawing/2014/main" id="{B350FD90-2C79-26CB-E54E-13A1F1AC8FE9}"/>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2E85C8AE-9E0A-B827-10D9-9537A445CDE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4191000"/>
            <a:ext cx="8153400" cy="1066800"/>
          </a:xfrm>
        </p:spPr>
        <p:txBody>
          <a:bodyPr/>
          <a:lstStyle>
            <a:lvl1pPr>
              <a:defRPr sz="4000"/>
            </a:lvl1pPr>
          </a:lstStyle>
          <a:p>
            <a:pPr lvl="0"/>
            <a:r>
              <a:rPr lang="en-US" altLang="en-US" noProof="0"/>
              <a:t>Titelstijl van model bewerken</a:t>
            </a:r>
          </a:p>
        </p:txBody>
      </p:sp>
      <p:sp>
        <p:nvSpPr>
          <p:cNvPr id="17411" name="Rectangle 3"/>
          <p:cNvSpPr>
            <a:spLocks noGrp="1" noChangeArrowheads="1"/>
          </p:cNvSpPr>
          <p:nvPr>
            <p:ph type="subTitle" idx="1"/>
          </p:nvPr>
        </p:nvSpPr>
        <p:spPr>
          <a:xfrm>
            <a:off x="685800" y="5410200"/>
            <a:ext cx="8153400" cy="609600"/>
          </a:xfrm>
        </p:spPr>
        <p:txBody>
          <a:bodyPr/>
          <a:lstStyle>
            <a:lvl1pPr marL="0" indent="0">
              <a:buFont typeface="Wingdings 2" pitchFamily="-128" charset="2"/>
              <a:buNone/>
              <a:defRPr/>
            </a:lvl1pPr>
          </a:lstStyle>
          <a:p>
            <a:pPr lvl="0"/>
            <a:r>
              <a:rPr lang="en-US" altLang="en-US" noProof="0"/>
              <a:t>Klik om de titelstijl van het model te bewerken</a:t>
            </a:r>
          </a:p>
        </p:txBody>
      </p:sp>
    </p:spTree>
    <p:extLst>
      <p:ext uri="{BB962C8B-B14F-4D97-AF65-F5344CB8AC3E}">
        <p14:creationId xmlns:p14="http://schemas.microsoft.com/office/powerpoint/2010/main" val="1476770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F4BE1DD-5F76-3D72-9A74-60D30240494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4301D37-DB99-6558-1803-EB0FFEB810C7}"/>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FD7F5273-B558-B390-B556-10380648E2C9}"/>
              </a:ext>
            </a:extLst>
          </p:cNvPr>
          <p:cNvSpPr>
            <a:spLocks noGrp="1" noChangeArrowheads="1"/>
          </p:cNvSpPr>
          <p:nvPr>
            <p:ph type="sldNum" sz="quarter" idx="12"/>
          </p:nvPr>
        </p:nvSpPr>
        <p:spPr>
          <a:ln/>
        </p:spPr>
        <p:txBody>
          <a:bodyPr/>
          <a:lstStyle>
            <a:lvl1pPr>
              <a:defRPr/>
            </a:lvl1pPr>
          </a:lstStyle>
          <a:p>
            <a:fld id="{FFF936A4-1E5A-8A41-B504-2B8409671F2A}"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4149126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350" y="1295400"/>
            <a:ext cx="184785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1295400"/>
            <a:ext cx="539115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C7BB469-1F07-31FF-49A3-A64F0C9B2BE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B34748C-2FA9-09DF-17E5-600C57B18390}"/>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94BF7D32-C4E7-7804-1029-576D38ED5D7A}"/>
              </a:ext>
            </a:extLst>
          </p:cNvPr>
          <p:cNvSpPr>
            <a:spLocks noGrp="1" noChangeArrowheads="1"/>
          </p:cNvSpPr>
          <p:nvPr>
            <p:ph type="sldNum" sz="quarter" idx="12"/>
          </p:nvPr>
        </p:nvSpPr>
        <p:spPr>
          <a:ln/>
        </p:spPr>
        <p:txBody>
          <a:bodyPr/>
          <a:lstStyle>
            <a:lvl1pPr>
              <a:defRPr/>
            </a:lvl1pPr>
          </a:lstStyle>
          <a:p>
            <a:fld id="{1245AC03-44DA-3F42-931F-1DA18C5A3DE3}"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1121341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1D7FC56-8017-C515-7D0E-D169C1AFD78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D61D9B7-2B3E-4801-0F6D-986553FF3437}"/>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26292944-DC69-8988-EBB4-287CA9BC9622}"/>
              </a:ext>
            </a:extLst>
          </p:cNvPr>
          <p:cNvSpPr>
            <a:spLocks noGrp="1" noChangeArrowheads="1"/>
          </p:cNvSpPr>
          <p:nvPr>
            <p:ph type="sldNum" sz="quarter" idx="12"/>
          </p:nvPr>
        </p:nvSpPr>
        <p:spPr>
          <a:ln/>
        </p:spPr>
        <p:txBody>
          <a:bodyPr/>
          <a:lstStyle>
            <a:lvl1pPr>
              <a:defRPr/>
            </a:lvl1pPr>
          </a:lstStyle>
          <a:p>
            <a:fld id="{26D89052-F693-C94E-9E69-D9407D3A38C4}"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2979206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32452D4-6726-07D3-573B-FEB954FB2CE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84CD18A-4868-1CA9-A8B9-9644391F6E7E}"/>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6" name="Rectangle 6">
            <a:extLst>
              <a:ext uri="{FF2B5EF4-FFF2-40B4-BE49-F238E27FC236}">
                <a16:creationId xmlns:a16="http://schemas.microsoft.com/office/drawing/2014/main" id="{12EBFF84-DA86-B4B2-8DEE-CF21AFA3ACC9}"/>
              </a:ext>
            </a:extLst>
          </p:cNvPr>
          <p:cNvSpPr>
            <a:spLocks noGrp="1" noChangeArrowheads="1"/>
          </p:cNvSpPr>
          <p:nvPr>
            <p:ph type="sldNum" sz="quarter" idx="12"/>
          </p:nvPr>
        </p:nvSpPr>
        <p:spPr>
          <a:ln/>
        </p:spPr>
        <p:txBody>
          <a:bodyPr/>
          <a:lstStyle>
            <a:lvl1pPr>
              <a:defRPr/>
            </a:lvl1pPr>
          </a:lstStyle>
          <a:p>
            <a:fld id="{D441FBB9-284B-A34C-A0A2-68D5EF7AE9E7}"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3133233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57700" y="2514600"/>
            <a:ext cx="36195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3E72099-8D02-FDD8-D7C7-46CAF61337F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A1F3323-E948-A6B1-1AD0-ECFDBDEAB222}"/>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0922558E-E2FB-42E2-D633-DCC460EFDFFE}"/>
              </a:ext>
            </a:extLst>
          </p:cNvPr>
          <p:cNvSpPr>
            <a:spLocks noGrp="1" noChangeArrowheads="1"/>
          </p:cNvSpPr>
          <p:nvPr>
            <p:ph type="sldNum" sz="quarter" idx="12"/>
          </p:nvPr>
        </p:nvSpPr>
        <p:spPr>
          <a:ln/>
        </p:spPr>
        <p:txBody>
          <a:bodyPr/>
          <a:lstStyle>
            <a:lvl1pPr>
              <a:defRPr/>
            </a:lvl1pPr>
          </a:lstStyle>
          <a:p>
            <a:fld id="{662507B5-62F6-DE41-8766-874CCC3A1CB0}"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1057059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D533A71-E0BC-F0DB-F2A2-D14E3DCC792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A7595E5-2678-3E7F-F69D-6AA940E463AD}"/>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9" name="Rectangle 6">
            <a:extLst>
              <a:ext uri="{FF2B5EF4-FFF2-40B4-BE49-F238E27FC236}">
                <a16:creationId xmlns:a16="http://schemas.microsoft.com/office/drawing/2014/main" id="{6110861C-FEA0-F1B7-7EF6-2909F7FE2121}"/>
              </a:ext>
            </a:extLst>
          </p:cNvPr>
          <p:cNvSpPr>
            <a:spLocks noGrp="1" noChangeArrowheads="1"/>
          </p:cNvSpPr>
          <p:nvPr>
            <p:ph type="sldNum" sz="quarter" idx="12"/>
          </p:nvPr>
        </p:nvSpPr>
        <p:spPr>
          <a:ln/>
        </p:spPr>
        <p:txBody>
          <a:bodyPr/>
          <a:lstStyle>
            <a:lvl1pPr>
              <a:defRPr/>
            </a:lvl1pPr>
          </a:lstStyle>
          <a:p>
            <a:fld id="{3B326DCB-2CDC-D042-AD37-AFF7AEAE1061}"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2772841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9E460B8-682A-97EF-0928-97A753BBB95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9961E6E3-F458-88F6-F94A-88F9878F2FBA}"/>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5" name="Rectangle 6">
            <a:extLst>
              <a:ext uri="{FF2B5EF4-FFF2-40B4-BE49-F238E27FC236}">
                <a16:creationId xmlns:a16="http://schemas.microsoft.com/office/drawing/2014/main" id="{BB92D488-E48E-E96C-F1EB-C24B7B6112AC}"/>
              </a:ext>
            </a:extLst>
          </p:cNvPr>
          <p:cNvSpPr>
            <a:spLocks noGrp="1" noChangeArrowheads="1"/>
          </p:cNvSpPr>
          <p:nvPr>
            <p:ph type="sldNum" sz="quarter" idx="12"/>
          </p:nvPr>
        </p:nvSpPr>
        <p:spPr>
          <a:ln/>
        </p:spPr>
        <p:txBody>
          <a:bodyPr/>
          <a:lstStyle>
            <a:lvl1pPr>
              <a:defRPr/>
            </a:lvl1pPr>
          </a:lstStyle>
          <a:p>
            <a:fld id="{B3ECF6DA-72CF-BA4B-9D53-5F983ECCEEC3}"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2904014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3D2A916-CFD0-536C-01A2-9E542A8B1F1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46C41810-21C0-4C34-70F2-54A50125DE9A}"/>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4" name="Rectangle 6">
            <a:extLst>
              <a:ext uri="{FF2B5EF4-FFF2-40B4-BE49-F238E27FC236}">
                <a16:creationId xmlns:a16="http://schemas.microsoft.com/office/drawing/2014/main" id="{2FEE4903-8250-1CA3-E31F-40074B4440CB}"/>
              </a:ext>
            </a:extLst>
          </p:cNvPr>
          <p:cNvSpPr>
            <a:spLocks noGrp="1" noChangeArrowheads="1"/>
          </p:cNvSpPr>
          <p:nvPr>
            <p:ph type="sldNum" sz="quarter" idx="12"/>
          </p:nvPr>
        </p:nvSpPr>
        <p:spPr>
          <a:ln/>
        </p:spPr>
        <p:txBody>
          <a:bodyPr/>
          <a:lstStyle>
            <a:lvl1pPr>
              <a:defRPr/>
            </a:lvl1pPr>
          </a:lstStyle>
          <a:p>
            <a:fld id="{3BBAEC82-8F84-E24D-91F7-82D07A9DD42D}"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321336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1485187-BA7E-E897-9E8A-416423D0F09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9068DC27-2DD8-F558-54CF-C78DB6C3A87E}"/>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03A755B4-7C7B-407E-2871-EFB6EEAD0E8A}"/>
              </a:ext>
            </a:extLst>
          </p:cNvPr>
          <p:cNvSpPr>
            <a:spLocks noGrp="1" noChangeArrowheads="1"/>
          </p:cNvSpPr>
          <p:nvPr>
            <p:ph type="sldNum" sz="quarter" idx="12"/>
          </p:nvPr>
        </p:nvSpPr>
        <p:spPr>
          <a:ln/>
        </p:spPr>
        <p:txBody>
          <a:bodyPr/>
          <a:lstStyle>
            <a:lvl1pPr>
              <a:defRPr/>
            </a:lvl1pPr>
          </a:lstStyle>
          <a:p>
            <a:fld id="{87A6AA5A-DADE-B741-B682-2A115B3747CD}"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1320311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DDAD8CC-38EE-2BAD-906E-D52803FF6D3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30DEC7D-DEAB-D1B1-F6F1-DCF34005965D}"/>
              </a:ext>
            </a:extLst>
          </p:cNvPr>
          <p:cNvSpPr>
            <a:spLocks noGrp="1" noChangeArrowheads="1"/>
          </p:cNvSpPr>
          <p:nvPr>
            <p:ph type="ftr" sz="quarter" idx="11"/>
          </p:nvPr>
        </p:nvSpPr>
        <p:spPr>
          <a:ln/>
        </p:spPr>
        <p:txBody>
          <a:bodyPr/>
          <a:lstStyle>
            <a:lvl1pPr>
              <a:defRPr/>
            </a:lvl1pPr>
          </a:lstStyle>
          <a:p>
            <a:pPr>
              <a:defRPr/>
            </a:pPr>
            <a:r>
              <a:rPr lang="en-US" altLang="en-US"/>
              <a:t>Typ hier de footer</a:t>
            </a:r>
            <a:endParaRPr lang="en-US" altLang="en-US">
              <a:solidFill>
                <a:schemeClr val="tx1"/>
              </a:solidFill>
            </a:endParaRPr>
          </a:p>
        </p:txBody>
      </p:sp>
      <p:sp>
        <p:nvSpPr>
          <p:cNvPr id="7" name="Rectangle 6">
            <a:extLst>
              <a:ext uri="{FF2B5EF4-FFF2-40B4-BE49-F238E27FC236}">
                <a16:creationId xmlns:a16="http://schemas.microsoft.com/office/drawing/2014/main" id="{A2675F53-DF8D-0B32-226F-365385ED3619}"/>
              </a:ext>
            </a:extLst>
          </p:cNvPr>
          <p:cNvSpPr>
            <a:spLocks noGrp="1" noChangeArrowheads="1"/>
          </p:cNvSpPr>
          <p:nvPr>
            <p:ph type="sldNum" sz="quarter" idx="12"/>
          </p:nvPr>
        </p:nvSpPr>
        <p:spPr>
          <a:ln/>
        </p:spPr>
        <p:txBody>
          <a:bodyPr/>
          <a:lstStyle>
            <a:lvl1pPr>
              <a:defRPr/>
            </a:lvl1pPr>
          </a:lstStyle>
          <a:p>
            <a:fld id="{276F5270-69C5-DB43-B688-8C0730B5F735}" type="slidenum">
              <a:rPr lang="en-US" altLang="en-US"/>
              <a:pPr/>
              <a:t>‹nr.›</a:t>
            </a:fld>
            <a:endParaRPr lang="en-US" altLang="en-US">
              <a:solidFill>
                <a:schemeClr val="tx1"/>
              </a:solidFill>
            </a:endParaRPr>
          </a:p>
        </p:txBody>
      </p:sp>
    </p:spTree>
    <p:extLst>
      <p:ext uri="{BB962C8B-B14F-4D97-AF65-F5344CB8AC3E}">
        <p14:creationId xmlns:p14="http://schemas.microsoft.com/office/powerpoint/2010/main" val="599033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AD03FD1-BC53-574F-C02C-581A5ADEB154}"/>
              </a:ext>
            </a:extLst>
          </p:cNvPr>
          <p:cNvSpPr>
            <a:spLocks noGrp="1" noChangeArrowheads="1"/>
          </p:cNvSpPr>
          <p:nvPr>
            <p:ph type="title"/>
          </p:nvPr>
        </p:nvSpPr>
        <p:spPr bwMode="auto">
          <a:xfrm>
            <a:off x="685800" y="1295400"/>
            <a:ext cx="7391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Titelstijl van model bewerken</a:t>
            </a:r>
          </a:p>
        </p:txBody>
      </p:sp>
      <p:sp>
        <p:nvSpPr>
          <p:cNvPr id="12291" name="Rectangle 3">
            <a:extLst>
              <a:ext uri="{FF2B5EF4-FFF2-40B4-BE49-F238E27FC236}">
                <a16:creationId xmlns:a16="http://schemas.microsoft.com/office/drawing/2014/main" id="{474B05F7-5C7F-7CE0-8BA8-7BAAB043BE6B}"/>
              </a:ext>
            </a:extLst>
          </p:cNvPr>
          <p:cNvSpPr>
            <a:spLocks noGrp="1" noChangeArrowheads="1"/>
          </p:cNvSpPr>
          <p:nvPr>
            <p:ph type="body" idx="1"/>
          </p:nvPr>
        </p:nvSpPr>
        <p:spPr bwMode="auto">
          <a:xfrm>
            <a:off x="685800" y="2514600"/>
            <a:ext cx="73914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Klik om de tekststijl van het model te bewerken</a:t>
            </a:r>
          </a:p>
          <a:p>
            <a:pPr lvl="1"/>
            <a:r>
              <a:rPr lang="en-US" altLang="en-US"/>
              <a:t>Tweede niveau</a:t>
            </a:r>
          </a:p>
          <a:p>
            <a:pPr lvl="2"/>
            <a:r>
              <a:rPr lang="en-US" altLang="en-US"/>
              <a:t>Derde niveau</a:t>
            </a:r>
          </a:p>
          <a:p>
            <a:pPr lvl="3"/>
            <a:r>
              <a:rPr lang="en-US" altLang="en-US"/>
              <a:t>Vierde niveau</a:t>
            </a:r>
          </a:p>
          <a:p>
            <a:pPr lvl="4"/>
            <a:r>
              <a:rPr lang="en-US" altLang="en-US"/>
              <a:t>Vijfde niveau</a:t>
            </a:r>
          </a:p>
        </p:txBody>
      </p:sp>
      <p:sp>
        <p:nvSpPr>
          <p:cNvPr id="1028" name="Rectangle 4">
            <a:extLst>
              <a:ext uri="{FF2B5EF4-FFF2-40B4-BE49-F238E27FC236}">
                <a16:creationId xmlns:a16="http://schemas.microsoft.com/office/drawing/2014/main" id="{D25EC074-C129-604B-9EFD-FF04AF4C27B2}"/>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ltLang="en-US"/>
          </a:p>
        </p:txBody>
      </p:sp>
      <p:sp>
        <p:nvSpPr>
          <p:cNvPr id="1029" name="Rectangle 5">
            <a:extLst>
              <a:ext uri="{FF2B5EF4-FFF2-40B4-BE49-F238E27FC236}">
                <a16:creationId xmlns:a16="http://schemas.microsoft.com/office/drawing/2014/main" id="{DC333C4E-8C38-724B-981C-0CB856C32883}"/>
              </a:ext>
            </a:extLst>
          </p:cNvPr>
          <p:cNvSpPr>
            <a:spLocks noGrp="1" noChangeArrowheads="1"/>
          </p:cNvSpPr>
          <p:nvPr>
            <p:ph type="ftr" sz="quarter" idx="3"/>
          </p:nvPr>
        </p:nvSpPr>
        <p:spPr bwMode="auto">
          <a:xfrm>
            <a:off x="5334000" y="6324600"/>
            <a:ext cx="2438400" cy="304800"/>
          </a:xfrm>
          <a:prstGeom prst="rect">
            <a:avLst/>
          </a:prstGeom>
          <a:noFill/>
          <a:ln>
            <a:noFill/>
          </a:ln>
          <a:effectLst/>
        </p:spPr>
        <p:txBody>
          <a:bodyPr vert="horz" wrap="square" lIns="0" tIns="0" rIns="0" bIns="0" numCol="1" anchor="t" anchorCtr="0" compatLnSpc="1">
            <a:prstTxWarp prst="textNoShape">
              <a:avLst/>
            </a:prstTxWarp>
          </a:bodyPr>
          <a:lstStyle>
            <a:lvl1pPr>
              <a:defRPr sz="1000">
                <a:solidFill>
                  <a:srgbClr val="90003E"/>
                </a:solidFill>
                <a:latin typeface="Arial" charset="0"/>
              </a:defRPr>
            </a:lvl1pPr>
          </a:lstStyle>
          <a:p>
            <a:pPr>
              <a:defRPr/>
            </a:pPr>
            <a:r>
              <a:rPr lang="en-US" altLang="en-US"/>
              <a:t>Typ hier de footer</a:t>
            </a:r>
            <a:endParaRPr lang="en-US" altLang="en-US">
              <a:solidFill>
                <a:schemeClr val="tx1"/>
              </a:solidFill>
            </a:endParaRPr>
          </a:p>
        </p:txBody>
      </p:sp>
      <p:sp>
        <p:nvSpPr>
          <p:cNvPr id="1030" name="Rectangle 6">
            <a:extLst>
              <a:ext uri="{FF2B5EF4-FFF2-40B4-BE49-F238E27FC236}">
                <a16:creationId xmlns:a16="http://schemas.microsoft.com/office/drawing/2014/main" id="{C2788480-3E99-074B-876A-DBF3DA2E44D5}"/>
              </a:ext>
            </a:extLst>
          </p:cNvPr>
          <p:cNvSpPr>
            <a:spLocks noGrp="1" noChangeArrowheads="1"/>
          </p:cNvSpPr>
          <p:nvPr>
            <p:ph type="sldNum" sz="quarter" idx="4"/>
          </p:nvPr>
        </p:nvSpPr>
        <p:spPr bwMode="auto">
          <a:xfrm>
            <a:off x="8001000" y="6324600"/>
            <a:ext cx="533400" cy="396875"/>
          </a:xfrm>
          <a:prstGeom prst="rect">
            <a:avLst/>
          </a:prstGeom>
          <a:noFill/>
          <a:ln>
            <a:noFill/>
          </a:ln>
          <a:effectLst/>
        </p:spPr>
        <p:txBody>
          <a:bodyPr vert="horz" wrap="square" lIns="0" tIns="0" rIns="0" bIns="0" numCol="1" anchor="t" anchorCtr="0" compatLnSpc="1">
            <a:prstTxWarp prst="textNoShape">
              <a:avLst/>
            </a:prstTxWarp>
          </a:bodyPr>
          <a:lstStyle>
            <a:lvl1pPr>
              <a:defRPr sz="1000">
                <a:solidFill>
                  <a:srgbClr val="90003E"/>
                </a:solidFill>
              </a:defRPr>
            </a:lvl1pPr>
          </a:lstStyle>
          <a:p>
            <a:fld id="{47D49756-9F01-3E4A-91AB-134E0E013861}" type="slidenum">
              <a:rPr lang="en-US" altLang="en-US"/>
              <a:pPr/>
              <a:t>‹nr.›</a:t>
            </a:fld>
            <a:endParaRPr lang="en-US" altLang="en-US">
              <a:solidFill>
                <a:schemeClr val="tx1"/>
              </a:solidFill>
            </a:endParaRPr>
          </a:p>
        </p:txBody>
      </p:sp>
      <p:sp>
        <p:nvSpPr>
          <p:cNvPr id="12295" name="Line 7">
            <a:extLst>
              <a:ext uri="{FF2B5EF4-FFF2-40B4-BE49-F238E27FC236}">
                <a16:creationId xmlns:a16="http://schemas.microsoft.com/office/drawing/2014/main" id="{76075105-1945-ED6F-D3F3-81D39565B4C9}"/>
              </a:ext>
            </a:extLst>
          </p:cNvPr>
          <p:cNvSpPr>
            <a:spLocks noChangeShapeType="1"/>
          </p:cNvSpPr>
          <p:nvPr/>
        </p:nvSpPr>
        <p:spPr bwMode="auto">
          <a:xfrm>
            <a:off x="7924800" y="6248400"/>
            <a:ext cx="0" cy="304800"/>
          </a:xfrm>
          <a:prstGeom prst="line">
            <a:avLst/>
          </a:prstGeom>
          <a:noFill/>
          <a:ln w="9525">
            <a:solidFill>
              <a:srgbClr val="90003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2296" name="Line 8">
            <a:extLst>
              <a:ext uri="{FF2B5EF4-FFF2-40B4-BE49-F238E27FC236}">
                <a16:creationId xmlns:a16="http://schemas.microsoft.com/office/drawing/2014/main" id="{3C6D8079-4569-D7C9-B583-384A5068F6D0}"/>
              </a:ext>
            </a:extLst>
          </p:cNvPr>
          <p:cNvSpPr>
            <a:spLocks noChangeShapeType="1"/>
          </p:cNvSpPr>
          <p:nvPr/>
        </p:nvSpPr>
        <p:spPr bwMode="auto">
          <a:xfrm>
            <a:off x="5257800" y="6248400"/>
            <a:ext cx="0" cy="304800"/>
          </a:xfrm>
          <a:prstGeom prst="line">
            <a:avLst/>
          </a:prstGeom>
          <a:noFill/>
          <a:ln w="9525">
            <a:solidFill>
              <a:srgbClr val="90003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Tree>
  </p:cSld>
  <p:clrMap bg1="lt1" tx1="dk1" bg2="lt2" tx2="dk2" accent1="accent1" accent2="accent2" accent3="accent3" accent4="accent4" accent5="accent5" accent6="accent6" hlink="hlink" folHlink="folHlink"/>
  <p:sldLayoutIdLst>
    <p:sldLayoutId id="2147484475" r:id="rId1"/>
    <p:sldLayoutId id="2147484464" r:id="rId2"/>
    <p:sldLayoutId id="2147484465" r:id="rId3"/>
    <p:sldLayoutId id="2147484466" r:id="rId4"/>
    <p:sldLayoutId id="2147484467" r:id="rId5"/>
    <p:sldLayoutId id="2147484468" r:id="rId6"/>
    <p:sldLayoutId id="2147484469" r:id="rId7"/>
    <p:sldLayoutId id="2147484470" r:id="rId8"/>
    <p:sldLayoutId id="2147484471" r:id="rId9"/>
    <p:sldLayoutId id="2147484472" r:id="rId10"/>
    <p:sldLayoutId id="2147484473" r:id="rId11"/>
  </p:sldLayoutIdLst>
  <p:hf hdr="0" dt="0"/>
  <p:txStyles>
    <p:titleStyle>
      <a:lvl1pPr algn="l" rtl="0" eaLnBrk="0" fontAlgn="base" hangingPunct="0">
        <a:spcBef>
          <a:spcPct val="0"/>
        </a:spcBef>
        <a:spcAft>
          <a:spcPct val="0"/>
        </a:spcAft>
        <a:defRPr sz="3000" b="1">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200" algn="l" rtl="0" fontAlgn="base">
        <a:spcBef>
          <a:spcPct val="0"/>
        </a:spcBef>
        <a:spcAft>
          <a:spcPct val="0"/>
        </a:spcAft>
        <a:defRPr sz="3000" b="1">
          <a:solidFill>
            <a:schemeClr val="tx1"/>
          </a:solidFill>
          <a:latin typeface="Arial" charset="0"/>
        </a:defRPr>
      </a:lvl6pPr>
      <a:lvl7pPr marL="914400" algn="l" rtl="0" fontAlgn="base">
        <a:spcBef>
          <a:spcPct val="0"/>
        </a:spcBef>
        <a:spcAft>
          <a:spcPct val="0"/>
        </a:spcAft>
        <a:defRPr sz="3000" b="1">
          <a:solidFill>
            <a:schemeClr val="tx1"/>
          </a:solidFill>
          <a:latin typeface="Arial" charset="0"/>
        </a:defRPr>
      </a:lvl7pPr>
      <a:lvl8pPr marL="1371600" algn="l" rtl="0" fontAlgn="base">
        <a:spcBef>
          <a:spcPct val="0"/>
        </a:spcBef>
        <a:spcAft>
          <a:spcPct val="0"/>
        </a:spcAft>
        <a:defRPr sz="3000" b="1">
          <a:solidFill>
            <a:schemeClr val="tx1"/>
          </a:solidFill>
          <a:latin typeface="Arial" charset="0"/>
        </a:defRPr>
      </a:lvl8pPr>
      <a:lvl9pPr marL="1828800" algn="l" rtl="0" fontAlgn="base">
        <a:spcBef>
          <a:spcPct val="0"/>
        </a:spcBef>
        <a:spcAft>
          <a:spcPct val="0"/>
        </a:spcAft>
        <a:defRPr sz="3000" b="1">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itchFamily="2" charset="2"/>
        <a:buChar char="¢"/>
        <a:defRPr sz="2600">
          <a:solidFill>
            <a:schemeClr val="tx1"/>
          </a:solidFill>
          <a:latin typeface="+mn-lt"/>
          <a:ea typeface="+mn-ea"/>
          <a:cs typeface="+mn-cs"/>
        </a:defRPr>
      </a:lvl1pPr>
      <a:lvl2pPr marL="800100" indent="-342900" algn="l" rtl="0" eaLnBrk="0" fontAlgn="base" hangingPunct="0">
        <a:lnSpc>
          <a:spcPct val="150000"/>
        </a:lnSpc>
        <a:spcBef>
          <a:spcPct val="0"/>
        </a:spcBef>
        <a:spcAft>
          <a:spcPct val="0"/>
        </a:spcAft>
        <a:buSzPct val="60000"/>
        <a:buFont typeface="Wingdings 2" pitchFamily="2" charset="2"/>
        <a:buChar char="£"/>
        <a:defRPr sz="2600">
          <a:solidFill>
            <a:schemeClr val="tx1"/>
          </a:solidFill>
          <a:latin typeface="+mn-lt"/>
        </a:defRPr>
      </a:lvl2pPr>
      <a:lvl3pPr marL="1257300" indent="-342900" algn="l" rtl="0" eaLnBrk="0" fontAlgn="base" hangingPunct="0">
        <a:lnSpc>
          <a:spcPct val="150000"/>
        </a:lnSpc>
        <a:spcBef>
          <a:spcPct val="0"/>
        </a:spcBef>
        <a:spcAft>
          <a:spcPct val="0"/>
        </a:spcAft>
        <a:buSzPct val="80000"/>
        <a:buFont typeface="Wingdings 2" pitchFamily="2" charset="2"/>
        <a:buChar char=""/>
        <a:defRPr sz="2000">
          <a:solidFill>
            <a:schemeClr val="tx1"/>
          </a:solidFill>
          <a:latin typeface="+mn-lt"/>
        </a:defRPr>
      </a:lvl3pPr>
      <a:lvl4pPr marL="1714500" indent="-342900" algn="l" rtl="0" eaLnBrk="0" fontAlgn="base" hangingPunct="0">
        <a:lnSpc>
          <a:spcPct val="150000"/>
        </a:lnSpc>
        <a:spcBef>
          <a:spcPct val="0"/>
        </a:spcBef>
        <a:spcAft>
          <a:spcPct val="0"/>
        </a:spcAft>
        <a:buSzPct val="80000"/>
        <a:buFont typeface="Wingdings 2" pitchFamily="2" charset="2"/>
        <a:buChar char=""/>
        <a:defRPr sz="2000">
          <a:solidFill>
            <a:schemeClr val="tx1"/>
          </a:solidFill>
          <a:latin typeface="+mn-lt"/>
        </a:defRPr>
      </a:lvl4pPr>
      <a:lvl5pPr marL="2171700" indent="-342900" algn="l" rtl="0" eaLnBrk="0" fontAlgn="base" hangingPunct="0">
        <a:lnSpc>
          <a:spcPct val="150000"/>
        </a:lnSpc>
        <a:spcBef>
          <a:spcPct val="0"/>
        </a:spcBef>
        <a:spcAft>
          <a:spcPct val="0"/>
        </a:spcAft>
        <a:buSzPct val="80000"/>
        <a:buFont typeface="Wingdings 2" pitchFamily="2" charset="2"/>
        <a:buChar char="Ò"/>
        <a:defRPr sz="2000">
          <a:solidFill>
            <a:schemeClr val="tx1"/>
          </a:solidFill>
          <a:latin typeface="+mn-lt"/>
        </a:defRPr>
      </a:lvl5pPr>
      <a:lvl6pPr marL="26289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6pPr>
      <a:lvl7pPr marL="30861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7pPr>
      <a:lvl8pPr marL="35433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8pPr>
      <a:lvl9pPr marL="4000500" indent="-342900" algn="l" rtl="0" fontAlgn="base">
        <a:lnSpc>
          <a:spcPct val="150000"/>
        </a:lnSpc>
        <a:spcBef>
          <a:spcPct val="0"/>
        </a:spcBef>
        <a:spcAft>
          <a:spcPct val="0"/>
        </a:spcAft>
        <a:buSzPct val="80000"/>
        <a:buFont typeface="Wingdings 2" pitchFamily="-128" charset="2"/>
        <a:buChar char="Ò"/>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41B3CEE5-B9F9-9B32-37C2-093AEF062B9C}"/>
              </a:ext>
            </a:extLst>
          </p:cNvPr>
          <p:cNvSpPr>
            <a:spLocks noGrp="1" noChangeArrowheads="1"/>
          </p:cNvSpPr>
          <p:nvPr>
            <p:ph type="ctrTitle"/>
          </p:nvPr>
        </p:nvSpPr>
        <p:spPr>
          <a:xfrm>
            <a:off x="363538" y="4221163"/>
            <a:ext cx="8185150" cy="1223962"/>
          </a:xfrm>
        </p:spPr>
        <p:txBody>
          <a:bodyPr/>
          <a:lstStyle/>
          <a:p>
            <a:pPr eaLnBrk="1" hangingPunct="1"/>
            <a:r>
              <a:rPr lang="nl-NL" sz="2000" dirty="0">
                <a:latin typeface="Calibri" panose="020F0502020204030204" pitchFamily="34" charset="0"/>
                <a:ea typeface="Calibri" panose="020F0502020204030204" pitchFamily="34" charset="0"/>
                <a:cs typeface="Times New Roman" panose="02020603050405020304" pitchFamily="18" charset="0"/>
              </a:rPr>
              <a:t>ACIS-symposium Actualiteiten Verzekeringsrecht 2025 4 april 2025</a:t>
            </a:r>
            <a:br>
              <a:rPr lang="nl-NL" sz="2000" dirty="0">
                <a:latin typeface="Calibri" panose="020F0502020204030204" pitchFamily="34" charset="0"/>
                <a:ea typeface="Calibri" panose="020F0502020204030204" pitchFamily="34" charset="0"/>
                <a:cs typeface="Times New Roman" panose="02020603050405020304" pitchFamily="18" charset="0"/>
              </a:rPr>
            </a:br>
            <a:r>
              <a:rPr lang="nl-NL" sz="2000" dirty="0">
                <a:latin typeface="Calibri" panose="020F0502020204030204" pitchFamily="34" charset="0"/>
                <a:ea typeface="Calibri" panose="020F0502020204030204" pitchFamily="34" charset="0"/>
                <a:cs typeface="Times New Roman" panose="02020603050405020304" pitchFamily="18" charset="0"/>
              </a:rPr>
              <a:t>Het onderscheid opzegging tegen contractvervaldatum/tussentijdse opzegging in het verzekeringsrecht</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en-US" altLang="en-US" sz="2600" dirty="0"/>
          </a:p>
        </p:txBody>
      </p:sp>
      <p:sp>
        <p:nvSpPr>
          <p:cNvPr id="25602" name="Rectangle 2">
            <a:extLst>
              <a:ext uri="{FF2B5EF4-FFF2-40B4-BE49-F238E27FC236}">
                <a16:creationId xmlns:a16="http://schemas.microsoft.com/office/drawing/2014/main" id="{A5A4D97C-6D5D-085D-AB9D-523028C08CD6}"/>
              </a:ext>
            </a:extLst>
          </p:cNvPr>
          <p:cNvSpPr>
            <a:spLocks noChangeArrowheads="1"/>
          </p:cNvSpPr>
          <p:nvPr/>
        </p:nvSpPr>
        <p:spPr bwMode="auto">
          <a:xfrm>
            <a:off x="363538" y="5445125"/>
            <a:ext cx="4762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nl-NL" altLang="nl-NL" sz="3200" b="1" dirty="0">
                <a:solidFill>
                  <a:srgbClr val="000000"/>
                </a:solidFill>
              </a:rPr>
              <a:t>Prof. dr. M.L. Hendrikse</a:t>
            </a:r>
            <a:endParaRPr lang="en-US" altLang="nl-NL" sz="3200" b="1" dirty="0">
              <a:solidFill>
                <a:srgbClr val="000000"/>
              </a:solidFill>
            </a:endParaRPr>
          </a:p>
        </p:txBody>
      </p:sp>
      <p:sp>
        <p:nvSpPr>
          <p:cNvPr id="25603" name="Rectangle 3">
            <a:extLst>
              <a:ext uri="{FF2B5EF4-FFF2-40B4-BE49-F238E27FC236}">
                <a16:creationId xmlns:a16="http://schemas.microsoft.com/office/drawing/2014/main" id="{903D7C3F-3050-148C-EB5B-5F0837CC9EF9}"/>
              </a:ext>
            </a:extLst>
          </p:cNvPr>
          <p:cNvSpPr>
            <a:spLocks noChangeArrowheads="1"/>
          </p:cNvSpPr>
          <p:nvPr/>
        </p:nvSpPr>
        <p:spPr bwMode="auto">
          <a:xfrm>
            <a:off x="363538" y="1068388"/>
            <a:ext cx="4572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nl-NL" sz="1100" b="1">
                <a:solidFill>
                  <a:srgbClr val="000000"/>
                </a:solidFill>
              </a:rPr>
              <a:t>Amsterdam Centre for Insurance Studies (ACIS)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79D3C1-93C9-4CFE-0D34-B4DBC5EEC975}"/>
              </a:ext>
            </a:extLst>
          </p:cNvPr>
          <p:cNvSpPr>
            <a:spLocks noGrp="1"/>
          </p:cNvSpPr>
          <p:nvPr>
            <p:ph type="title"/>
          </p:nvPr>
        </p:nvSpPr>
        <p:spPr/>
        <p:txBody>
          <a:bodyPr/>
          <a:lstStyle/>
          <a:p>
            <a:r>
              <a:rPr lang="nl-NL" dirty="0"/>
              <a:t>Tussentijdse opzegging (2)</a:t>
            </a:r>
          </a:p>
        </p:txBody>
      </p:sp>
      <p:sp>
        <p:nvSpPr>
          <p:cNvPr id="3" name="Tijdelijke aanduiding voor inhoud 2">
            <a:extLst>
              <a:ext uri="{FF2B5EF4-FFF2-40B4-BE49-F238E27FC236}">
                <a16:creationId xmlns:a16="http://schemas.microsoft.com/office/drawing/2014/main" id="{8EFB167B-257B-C8AD-6E43-CF47DA9AACAB}"/>
              </a:ext>
            </a:extLst>
          </p:cNvPr>
          <p:cNvSpPr>
            <a:spLocks noGrp="1"/>
          </p:cNvSpPr>
          <p:nvPr>
            <p:ph idx="1"/>
          </p:nvPr>
        </p:nvSpPr>
        <p:spPr>
          <a:xfrm>
            <a:off x="685800" y="1844824"/>
            <a:ext cx="7391400" cy="4022576"/>
          </a:xfrm>
        </p:spPr>
        <p:txBody>
          <a:bodyPr/>
          <a:lstStyle/>
          <a:p>
            <a:endParaRPr lang="nl-NL" dirty="0"/>
          </a:p>
          <a:p>
            <a:r>
              <a:rPr lang="nl-NL" dirty="0"/>
              <a:t>Voorbeelden van tussentijdse opzeggingsgronden zijn fraude, het indienen van een claim, het doen van een uitkering etc.</a:t>
            </a:r>
          </a:p>
          <a:p>
            <a:r>
              <a:rPr lang="nl-NL" dirty="0"/>
              <a:t>Maar is bij de laatste 2 voorbeelden wel voldaan aan het criterium dat ‘continuering van de verzekering niet van de verzekeraar kan worden gevergd’? Bij voorbeeld 1 is dat over duidelijk. </a:t>
            </a:r>
          </a:p>
        </p:txBody>
      </p:sp>
      <p:sp>
        <p:nvSpPr>
          <p:cNvPr id="4" name="Tijdelijke aanduiding voor voettekst 3">
            <a:extLst>
              <a:ext uri="{FF2B5EF4-FFF2-40B4-BE49-F238E27FC236}">
                <a16:creationId xmlns:a16="http://schemas.microsoft.com/office/drawing/2014/main" id="{322477B4-705F-0854-BD6F-4E696A1DDC15}"/>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566F7F8E-2658-9631-90FF-9A1C959E78EB}"/>
              </a:ext>
            </a:extLst>
          </p:cNvPr>
          <p:cNvSpPr>
            <a:spLocks noGrp="1"/>
          </p:cNvSpPr>
          <p:nvPr>
            <p:ph type="sldNum" sz="quarter" idx="12"/>
          </p:nvPr>
        </p:nvSpPr>
        <p:spPr/>
        <p:txBody>
          <a:bodyPr/>
          <a:lstStyle/>
          <a:p>
            <a:fld id="{26D89052-F693-C94E-9E69-D9407D3A38C4}" type="slidenum">
              <a:rPr lang="en-US" altLang="en-US" smtClean="0"/>
              <a:pPr/>
              <a:t>10</a:t>
            </a:fld>
            <a:endParaRPr lang="en-US" altLang="en-US">
              <a:solidFill>
                <a:schemeClr val="tx1"/>
              </a:solidFill>
            </a:endParaRPr>
          </a:p>
        </p:txBody>
      </p:sp>
    </p:spTree>
    <p:extLst>
      <p:ext uri="{BB962C8B-B14F-4D97-AF65-F5344CB8AC3E}">
        <p14:creationId xmlns:p14="http://schemas.microsoft.com/office/powerpoint/2010/main" val="3401844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69F73F-9A1E-C108-7935-B6BC9DDB2A98}"/>
              </a:ext>
            </a:extLst>
          </p:cNvPr>
          <p:cNvSpPr>
            <a:spLocks noGrp="1"/>
          </p:cNvSpPr>
          <p:nvPr>
            <p:ph type="title"/>
          </p:nvPr>
        </p:nvSpPr>
        <p:spPr/>
        <p:txBody>
          <a:bodyPr/>
          <a:lstStyle/>
          <a:p>
            <a:r>
              <a:rPr lang="nl-NL" dirty="0"/>
              <a:t>Tussentijdse opzegging (3)</a:t>
            </a:r>
          </a:p>
        </p:txBody>
      </p:sp>
      <p:sp>
        <p:nvSpPr>
          <p:cNvPr id="3" name="Tijdelijke aanduiding voor inhoud 2">
            <a:extLst>
              <a:ext uri="{FF2B5EF4-FFF2-40B4-BE49-F238E27FC236}">
                <a16:creationId xmlns:a16="http://schemas.microsoft.com/office/drawing/2014/main" id="{E0559649-E567-FA9D-28D4-EF05839301AA}"/>
              </a:ext>
            </a:extLst>
          </p:cNvPr>
          <p:cNvSpPr>
            <a:spLocks noGrp="1"/>
          </p:cNvSpPr>
          <p:nvPr>
            <p:ph idx="1"/>
          </p:nvPr>
        </p:nvSpPr>
        <p:spPr>
          <a:xfrm>
            <a:off x="685800" y="1772816"/>
            <a:ext cx="7391400" cy="4248472"/>
          </a:xfrm>
        </p:spPr>
        <p:txBody>
          <a:bodyPr/>
          <a:lstStyle/>
          <a:p>
            <a:endParaRPr lang="nl-NL" dirty="0"/>
          </a:p>
          <a:p>
            <a:r>
              <a:rPr lang="nl-NL" dirty="0"/>
              <a:t>Het laatstgenoemde criterium geldt overigens niet bij een tussentijdse opzegging door een verzekeringnemer. Zie </a:t>
            </a:r>
            <a:r>
              <a:rPr lang="nl-NL" dirty="0" err="1"/>
              <a:t>Parl</a:t>
            </a:r>
            <a:r>
              <a:rPr lang="nl-NL" dirty="0"/>
              <a:t>. Gesch. titel 7.17 BW, p. 97. Zie ook Hof Arnhem 17 november 2009, ECLI:NL:GHARN:2009:BL7464. Bij hoge uitzondering zou art. 6:248 lid 2 BW het beroep van de verzekeringnemer in de weg kunnen staan.</a:t>
            </a:r>
          </a:p>
        </p:txBody>
      </p:sp>
      <p:sp>
        <p:nvSpPr>
          <p:cNvPr id="4" name="Tijdelijke aanduiding voor voettekst 3">
            <a:extLst>
              <a:ext uri="{FF2B5EF4-FFF2-40B4-BE49-F238E27FC236}">
                <a16:creationId xmlns:a16="http://schemas.microsoft.com/office/drawing/2014/main" id="{9DE0D0DC-404E-E829-DCE0-E3F6223646C3}"/>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A5AEED6B-5CA6-617A-3FAC-B539A7A7D60C}"/>
              </a:ext>
            </a:extLst>
          </p:cNvPr>
          <p:cNvSpPr>
            <a:spLocks noGrp="1"/>
          </p:cNvSpPr>
          <p:nvPr>
            <p:ph type="sldNum" sz="quarter" idx="12"/>
          </p:nvPr>
        </p:nvSpPr>
        <p:spPr/>
        <p:txBody>
          <a:bodyPr/>
          <a:lstStyle/>
          <a:p>
            <a:fld id="{26D89052-F693-C94E-9E69-D9407D3A38C4}" type="slidenum">
              <a:rPr lang="en-US" altLang="en-US" smtClean="0"/>
              <a:pPr/>
              <a:t>11</a:t>
            </a:fld>
            <a:endParaRPr lang="en-US" altLang="en-US">
              <a:solidFill>
                <a:schemeClr val="tx1"/>
              </a:solidFill>
            </a:endParaRPr>
          </a:p>
        </p:txBody>
      </p:sp>
    </p:spTree>
    <p:extLst>
      <p:ext uri="{BB962C8B-B14F-4D97-AF65-F5344CB8AC3E}">
        <p14:creationId xmlns:p14="http://schemas.microsoft.com/office/powerpoint/2010/main" val="3240005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5669B5-2412-C9F7-2B7E-ED6FD258CC2D}"/>
              </a:ext>
            </a:extLst>
          </p:cNvPr>
          <p:cNvSpPr>
            <a:spLocks noGrp="1"/>
          </p:cNvSpPr>
          <p:nvPr>
            <p:ph type="title"/>
          </p:nvPr>
        </p:nvSpPr>
        <p:spPr/>
        <p:txBody>
          <a:bodyPr/>
          <a:lstStyle/>
          <a:p>
            <a:r>
              <a:rPr lang="nl-NL" dirty="0"/>
              <a:t>En </a:t>
            </a:r>
            <a:r>
              <a:rPr lang="nl-NL" dirty="0" err="1"/>
              <a:t>bloc</a:t>
            </a:r>
            <a:r>
              <a:rPr lang="nl-NL" dirty="0"/>
              <a:t> wijziging (1)</a:t>
            </a:r>
          </a:p>
        </p:txBody>
      </p:sp>
      <p:sp>
        <p:nvSpPr>
          <p:cNvPr id="3" name="Tijdelijke aanduiding voor inhoud 2">
            <a:extLst>
              <a:ext uri="{FF2B5EF4-FFF2-40B4-BE49-F238E27FC236}">
                <a16:creationId xmlns:a16="http://schemas.microsoft.com/office/drawing/2014/main" id="{C7E28EB9-82A1-08E6-8B9B-AABDEA2C597E}"/>
              </a:ext>
            </a:extLst>
          </p:cNvPr>
          <p:cNvSpPr>
            <a:spLocks noGrp="1"/>
          </p:cNvSpPr>
          <p:nvPr>
            <p:ph idx="1"/>
          </p:nvPr>
        </p:nvSpPr>
        <p:spPr>
          <a:xfrm>
            <a:off x="685800" y="1844824"/>
            <a:ext cx="7391400" cy="4176464"/>
          </a:xfrm>
        </p:spPr>
        <p:txBody>
          <a:bodyPr/>
          <a:lstStyle/>
          <a:p>
            <a:endParaRPr lang="nl-NL" dirty="0"/>
          </a:p>
          <a:p>
            <a:r>
              <a:rPr lang="nl-NL" dirty="0"/>
              <a:t>Uit art. 7:940 lid 4 BW volgt dat en </a:t>
            </a:r>
            <a:r>
              <a:rPr lang="nl-NL" dirty="0" err="1"/>
              <a:t>bloc</a:t>
            </a:r>
            <a:r>
              <a:rPr lang="nl-NL" dirty="0"/>
              <a:t> clausules zijn toegestaan.</a:t>
            </a:r>
          </a:p>
          <a:p>
            <a:r>
              <a:rPr lang="nl-NL" dirty="0"/>
              <a:t>Bij een en </a:t>
            </a:r>
            <a:r>
              <a:rPr lang="nl-NL" dirty="0" err="1"/>
              <a:t>bloc</a:t>
            </a:r>
            <a:r>
              <a:rPr lang="nl-NL" dirty="0"/>
              <a:t> clausule heeft een verzekeraar de bevoegdheid om voor een bepaalde groep de verzekeringsvoorwaarden en/of de premie aan te passen tijdens de looptijd van de verzekeringsovereenkomst</a:t>
            </a:r>
          </a:p>
        </p:txBody>
      </p:sp>
      <p:sp>
        <p:nvSpPr>
          <p:cNvPr id="4" name="Tijdelijke aanduiding voor voettekst 3">
            <a:extLst>
              <a:ext uri="{FF2B5EF4-FFF2-40B4-BE49-F238E27FC236}">
                <a16:creationId xmlns:a16="http://schemas.microsoft.com/office/drawing/2014/main" id="{1E9C227F-1F05-4210-95A7-9767C0C9BBF6}"/>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5B07EF9F-5CC3-6215-F8D3-A622B41964BB}"/>
              </a:ext>
            </a:extLst>
          </p:cNvPr>
          <p:cNvSpPr>
            <a:spLocks noGrp="1"/>
          </p:cNvSpPr>
          <p:nvPr>
            <p:ph type="sldNum" sz="quarter" idx="12"/>
          </p:nvPr>
        </p:nvSpPr>
        <p:spPr/>
        <p:txBody>
          <a:bodyPr/>
          <a:lstStyle/>
          <a:p>
            <a:fld id="{26D89052-F693-C94E-9E69-D9407D3A38C4}" type="slidenum">
              <a:rPr lang="en-US" altLang="en-US" smtClean="0"/>
              <a:pPr/>
              <a:t>12</a:t>
            </a:fld>
            <a:endParaRPr lang="en-US" altLang="en-US">
              <a:solidFill>
                <a:schemeClr val="tx1"/>
              </a:solidFill>
            </a:endParaRPr>
          </a:p>
        </p:txBody>
      </p:sp>
    </p:spTree>
    <p:extLst>
      <p:ext uri="{BB962C8B-B14F-4D97-AF65-F5344CB8AC3E}">
        <p14:creationId xmlns:p14="http://schemas.microsoft.com/office/powerpoint/2010/main" val="2441860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1E2FE7-4AB0-14C9-23ED-4FEF6DBAA433}"/>
              </a:ext>
            </a:extLst>
          </p:cNvPr>
          <p:cNvSpPr>
            <a:spLocks noGrp="1"/>
          </p:cNvSpPr>
          <p:nvPr>
            <p:ph type="title"/>
          </p:nvPr>
        </p:nvSpPr>
        <p:spPr/>
        <p:txBody>
          <a:bodyPr/>
          <a:lstStyle/>
          <a:p>
            <a:r>
              <a:rPr lang="nl-NL" dirty="0"/>
              <a:t>En </a:t>
            </a:r>
            <a:r>
              <a:rPr lang="nl-NL" dirty="0" err="1"/>
              <a:t>bloc</a:t>
            </a:r>
            <a:r>
              <a:rPr lang="nl-NL" dirty="0"/>
              <a:t> wijziging (2)</a:t>
            </a:r>
          </a:p>
        </p:txBody>
      </p:sp>
      <p:sp>
        <p:nvSpPr>
          <p:cNvPr id="3" name="Tijdelijke aanduiding voor inhoud 2">
            <a:extLst>
              <a:ext uri="{FF2B5EF4-FFF2-40B4-BE49-F238E27FC236}">
                <a16:creationId xmlns:a16="http://schemas.microsoft.com/office/drawing/2014/main" id="{5135533F-478B-AAAE-2521-9EB38BF91BDA}"/>
              </a:ext>
            </a:extLst>
          </p:cNvPr>
          <p:cNvSpPr>
            <a:spLocks noGrp="1"/>
          </p:cNvSpPr>
          <p:nvPr>
            <p:ph idx="1"/>
          </p:nvPr>
        </p:nvSpPr>
        <p:spPr>
          <a:xfrm>
            <a:off x="685800" y="1772816"/>
            <a:ext cx="7391400" cy="4320480"/>
          </a:xfrm>
        </p:spPr>
        <p:txBody>
          <a:bodyPr/>
          <a:lstStyle/>
          <a:p>
            <a:r>
              <a:rPr lang="nl-NL" dirty="0"/>
              <a:t>Uit de rechtspraak volgt evenwel dat een tussentijdse wijziging slechts mogelijk is als een ongewijzigde voortzetting van de verzekeringsovereenkomst door de verzekeraar tot de verlengingsdatum niet kan worden gevergd van deze. Zie bijvoorbeeld GC 2020-696 (</a:t>
            </a:r>
            <a:r>
              <a:rPr lang="nl-NL" dirty="0" err="1"/>
              <a:t>Yarden</a:t>
            </a:r>
            <a:r>
              <a:rPr lang="nl-NL" dirty="0"/>
              <a:t>) en Hof Arnhem-Leeuwarden 1 december 2020, ECLI:NL:GHARL:20209903 (</a:t>
            </a:r>
            <a:r>
              <a:rPr lang="nl-NL" dirty="0" err="1"/>
              <a:t>Yarden</a:t>
            </a:r>
            <a:r>
              <a:rPr lang="nl-NL" dirty="0"/>
              <a:t>). Bij consumentenverzekeringen met een standaard contracttermijn van 1 jaar zal van het bovenstaande niet snel sprake zijn.</a:t>
            </a:r>
          </a:p>
        </p:txBody>
      </p:sp>
      <p:sp>
        <p:nvSpPr>
          <p:cNvPr id="4" name="Tijdelijke aanduiding voor voettekst 3">
            <a:extLst>
              <a:ext uri="{FF2B5EF4-FFF2-40B4-BE49-F238E27FC236}">
                <a16:creationId xmlns:a16="http://schemas.microsoft.com/office/drawing/2014/main" id="{F5E50255-C8FB-447E-9B7F-A016595AA851}"/>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81BE607F-FAF5-ABCA-649C-253042AFB0FC}"/>
              </a:ext>
            </a:extLst>
          </p:cNvPr>
          <p:cNvSpPr>
            <a:spLocks noGrp="1"/>
          </p:cNvSpPr>
          <p:nvPr>
            <p:ph type="sldNum" sz="quarter" idx="12"/>
          </p:nvPr>
        </p:nvSpPr>
        <p:spPr/>
        <p:txBody>
          <a:bodyPr/>
          <a:lstStyle/>
          <a:p>
            <a:fld id="{26D89052-F693-C94E-9E69-D9407D3A38C4}" type="slidenum">
              <a:rPr lang="en-US" altLang="en-US" smtClean="0"/>
              <a:pPr/>
              <a:t>13</a:t>
            </a:fld>
            <a:endParaRPr lang="en-US" altLang="en-US">
              <a:solidFill>
                <a:schemeClr val="tx1"/>
              </a:solidFill>
            </a:endParaRPr>
          </a:p>
        </p:txBody>
      </p:sp>
    </p:spTree>
    <p:extLst>
      <p:ext uri="{BB962C8B-B14F-4D97-AF65-F5344CB8AC3E}">
        <p14:creationId xmlns:p14="http://schemas.microsoft.com/office/powerpoint/2010/main" val="1517483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19BE14-FCF6-588D-109A-7644D36FA8D3}"/>
              </a:ext>
            </a:extLst>
          </p:cNvPr>
          <p:cNvSpPr>
            <a:spLocks noGrp="1"/>
          </p:cNvSpPr>
          <p:nvPr>
            <p:ph type="title"/>
          </p:nvPr>
        </p:nvSpPr>
        <p:spPr/>
        <p:txBody>
          <a:bodyPr/>
          <a:lstStyle/>
          <a:p>
            <a:r>
              <a:rPr lang="nl-NL" dirty="0"/>
              <a:t>En </a:t>
            </a:r>
            <a:r>
              <a:rPr lang="nl-NL" dirty="0" err="1"/>
              <a:t>bloc</a:t>
            </a:r>
            <a:r>
              <a:rPr lang="nl-NL" dirty="0"/>
              <a:t> wijziging (3)</a:t>
            </a:r>
          </a:p>
        </p:txBody>
      </p:sp>
      <p:sp>
        <p:nvSpPr>
          <p:cNvPr id="3" name="Tijdelijke aanduiding voor inhoud 2">
            <a:extLst>
              <a:ext uri="{FF2B5EF4-FFF2-40B4-BE49-F238E27FC236}">
                <a16:creationId xmlns:a16="http://schemas.microsoft.com/office/drawing/2014/main" id="{F44D8683-2E21-9D3F-161A-281744D9ABB0}"/>
              </a:ext>
            </a:extLst>
          </p:cNvPr>
          <p:cNvSpPr>
            <a:spLocks noGrp="1"/>
          </p:cNvSpPr>
          <p:nvPr>
            <p:ph idx="1"/>
          </p:nvPr>
        </p:nvSpPr>
        <p:spPr>
          <a:xfrm>
            <a:off x="685800" y="1772816"/>
            <a:ext cx="7391400" cy="4094584"/>
          </a:xfrm>
        </p:spPr>
        <p:txBody>
          <a:bodyPr/>
          <a:lstStyle/>
          <a:p>
            <a:endParaRPr lang="nl-NL" sz="3000" dirty="0"/>
          </a:p>
          <a:p>
            <a:r>
              <a:rPr lang="nl-NL" sz="3000" dirty="0"/>
              <a:t>Door Weterings is terecht opgemerkt dat de huidige tekst van art. 7:940 lid 4 BW niet overeenkomt met de praktijk nu de tekst een te ruime toepassing van de en </a:t>
            </a:r>
            <a:r>
              <a:rPr lang="nl-NL" sz="3000" dirty="0" err="1"/>
              <a:t>bloc</a:t>
            </a:r>
            <a:r>
              <a:rPr lang="nl-NL" sz="3000" dirty="0"/>
              <a:t> clausule suggereert. Zie Weterings, NTHR 2022-2, p. 50.</a:t>
            </a:r>
          </a:p>
        </p:txBody>
      </p:sp>
      <p:sp>
        <p:nvSpPr>
          <p:cNvPr id="4" name="Tijdelijke aanduiding voor voettekst 3">
            <a:extLst>
              <a:ext uri="{FF2B5EF4-FFF2-40B4-BE49-F238E27FC236}">
                <a16:creationId xmlns:a16="http://schemas.microsoft.com/office/drawing/2014/main" id="{89B6E675-5BA1-6117-2C44-05391311884C}"/>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850FCDE4-E618-7728-ED01-FE29E757FDF9}"/>
              </a:ext>
            </a:extLst>
          </p:cNvPr>
          <p:cNvSpPr>
            <a:spLocks noGrp="1"/>
          </p:cNvSpPr>
          <p:nvPr>
            <p:ph type="sldNum" sz="quarter" idx="12"/>
          </p:nvPr>
        </p:nvSpPr>
        <p:spPr/>
        <p:txBody>
          <a:bodyPr/>
          <a:lstStyle/>
          <a:p>
            <a:fld id="{26D89052-F693-C94E-9E69-D9407D3A38C4}" type="slidenum">
              <a:rPr lang="en-US" altLang="en-US" smtClean="0"/>
              <a:pPr/>
              <a:t>14</a:t>
            </a:fld>
            <a:endParaRPr lang="en-US" altLang="en-US">
              <a:solidFill>
                <a:schemeClr val="tx1"/>
              </a:solidFill>
            </a:endParaRPr>
          </a:p>
        </p:txBody>
      </p:sp>
    </p:spTree>
    <p:extLst>
      <p:ext uri="{BB962C8B-B14F-4D97-AF65-F5344CB8AC3E}">
        <p14:creationId xmlns:p14="http://schemas.microsoft.com/office/powerpoint/2010/main" val="917720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DC7878-16E6-556E-1B1F-A31BF877C863}"/>
              </a:ext>
            </a:extLst>
          </p:cNvPr>
          <p:cNvSpPr>
            <a:spLocks noGrp="1"/>
          </p:cNvSpPr>
          <p:nvPr>
            <p:ph type="title"/>
          </p:nvPr>
        </p:nvSpPr>
        <p:spPr/>
        <p:txBody>
          <a:bodyPr/>
          <a:lstStyle/>
          <a:p>
            <a:r>
              <a:rPr lang="nl-NL" dirty="0"/>
              <a:t>Opzegging tegen contractvervaldatum (1)</a:t>
            </a:r>
          </a:p>
        </p:txBody>
      </p:sp>
      <p:sp>
        <p:nvSpPr>
          <p:cNvPr id="3" name="Tijdelijke aanduiding voor inhoud 2">
            <a:extLst>
              <a:ext uri="{FF2B5EF4-FFF2-40B4-BE49-F238E27FC236}">
                <a16:creationId xmlns:a16="http://schemas.microsoft.com/office/drawing/2014/main" id="{27A3ABA1-39B5-C86C-2341-693BC3170614}"/>
              </a:ext>
            </a:extLst>
          </p:cNvPr>
          <p:cNvSpPr>
            <a:spLocks noGrp="1"/>
          </p:cNvSpPr>
          <p:nvPr>
            <p:ph idx="1"/>
          </p:nvPr>
        </p:nvSpPr>
        <p:spPr>
          <a:xfrm>
            <a:off x="609600" y="2204864"/>
            <a:ext cx="7467600" cy="4424536"/>
          </a:xfrm>
        </p:spPr>
        <p:txBody>
          <a:bodyPr/>
          <a:lstStyle/>
          <a:p>
            <a:r>
              <a:rPr lang="nl-NL" sz="2400" dirty="0"/>
              <a:t>Art. 7:940 lid 1 BW bepaalt dat de verzekeraar en de verzekeringnemer met een termijn van 2 maanden de opzegging tegen contractdatum kunnen opzeggen om daarmee automatische verlenging te voorkomen. </a:t>
            </a:r>
          </a:p>
          <a:p>
            <a:r>
              <a:rPr lang="nl-NL" sz="2400" dirty="0"/>
              <a:t>Deze opzegging verschilt aanzienlijk met de tussentijdse opzegging ex art. 7:940 lid 3 BW. In dat geval kan de verzekeraar alleen opzeggen op grond van een in de verzekeringsvoorwaarden opgenomen opzeggingsgrond en deze grond moet zodanig zijn dat continuering niet van de verzekeraar kan worden gevergd.</a:t>
            </a:r>
          </a:p>
        </p:txBody>
      </p:sp>
      <p:sp>
        <p:nvSpPr>
          <p:cNvPr id="4" name="Tijdelijke aanduiding voor voettekst 3">
            <a:extLst>
              <a:ext uri="{FF2B5EF4-FFF2-40B4-BE49-F238E27FC236}">
                <a16:creationId xmlns:a16="http://schemas.microsoft.com/office/drawing/2014/main" id="{B750F1AD-E907-D2E0-DCB5-88478AF732BF}"/>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E9464350-4109-A7BC-72AD-274B0A6A4074}"/>
              </a:ext>
            </a:extLst>
          </p:cNvPr>
          <p:cNvSpPr>
            <a:spLocks noGrp="1"/>
          </p:cNvSpPr>
          <p:nvPr>
            <p:ph type="sldNum" sz="quarter" idx="12"/>
          </p:nvPr>
        </p:nvSpPr>
        <p:spPr/>
        <p:txBody>
          <a:bodyPr/>
          <a:lstStyle/>
          <a:p>
            <a:fld id="{26D89052-F693-C94E-9E69-D9407D3A38C4}" type="slidenum">
              <a:rPr lang="en-US" altLang="en-US" smtClean="0"/>
              <a:pPr/>
              <a:t>2</a:t>
            </a:fld>
            <a:endParaRPr lang="en-US" altLang="en-US">
              <a:solidFill>
                <a:schemeClr val="tx1"/>
              </a:solidFill>
            </a:endParaRPr>
          </a:p>
        </p:txBody>
      </p:sp>
    </p:spTree>
    <p:extLst>
      <p:ext uri="{BB962C8B-B14F-4D97-AF65-F5344CB8AC3E}">
        <p14:creationId xmlns:p14="http://schemas.microsoft.com/office/powerpoint/2010/main" val="1378525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43B282-03FC-7D63-41EC-1815FC796B92}"/>
              </a:ext>
            </a:extLst>
          </p:cNvPr>
          <p:cNvSpPr>
            <a:spLocks noGrp="1"/>
          </p:cNvSpPr>
          <p:nvPr>
            <p:ph type="title"/>
          </p:nvPr>
        </p:nvSpPr>
        <p:spPr/>
        <p:txBody>
          <a:bodyPr/>
          <a:lstStyle/>
          <a:p>
            <a:r>
              <a:rPr lang="nl-NL" dirty="0"/>
              <a:t>Opzegging tegen contractvervaldatum (2)</a:t>
            </a:r>
          </a:p>
        </p:txBody>
      </p:sp>
      <p:sp>
        <p:nvSpPr>
          <p:cNvPr id="3" name="Tijdelijke aanduiding voor inhoud 2">
            <a:extLst>
              <a:ext uri="{FF2B5EF4-FFF2-40B4-BE49-F238E27FC236}">
                <a16:creationId xmlns:a16="http://schemas.microsoft.com/office/drawing/2014/main" id="{235D3BD1-4781-289C-4F5F-7E76585A0EB2}"/>
              </a:ext>
            </a:extLst>
          </p:cNvPr>
          <p:cNvSpPr>
            <a:spLocks noGrp="1"/>
          </p:cNvSpPr>
          <p:nvPr>
            <p:ph idx="1"/>
          </p:nvPr>
        </p:nvSpPr>
        <p:spPr>
          <a:xfrm>
            <a:off x="323528" y="2133600"/>
            <a:ext cx="7753672" cy="4391744"/>
          </a:xfrm>
        </p:spPr>
        <p:txBody>
          <a:bodyPr/>
          <a:lstStyle/>
          <a:p>
            <a:r>
              <a:rPr lang="nl-NL" dirty="0"/>
              <a:t>Feitelijk is er ook geen sprake van een opzegging. Het komt er op neer dat de verzekeraar of de verzekeringnemer de mededeling doet dat het blijft bij de overeengekomen contractduur en dat niet gekozen wordt voor de automatische verlenging. </a:t>
            </a:r>
          </a:p>
          <a:p>
            <a:r>
              <a:rPr lang="nl-NL" dirty="0"/>
              <a:t>Maar de onderhavige opzegging moet wel gemeld worden bij een precontractuele vraag van de verzekeraar naar eerdere opzeggingen en weigeringen. Ligt dat wel in de lijn van de bedoeling van de wetgever?</a:t>
            </a:r>
          </a:p>
        </p:txBody>
      </p:sp>
      <p:sp>
        <p:nvSpPr>
          <p:cNvPr id="4" name="Tijdelijke aanduiding voor voettekst 3">
            <a:extLst>
              <a:ext uri="{FF2B5EF4-FFF2-40B4-BE49-F238E27FC236}">
                <a16:creationId xmlns:a16="http://schemas.microsoft.com/office/drawing/2014/main" id="{BC3CD844-7093-D30B-8D8D-111C4D20F236}"/>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51C16770-61B6-9672-6A7F-E2DFA078A66A}"/>
              </a:ext>
            </a:extLst>
          </p:cNvPr>
          <p:cNvSpPr>
            <a:spLocks noGrp="1"/>
          </p:cNvSpPr>
          <p:nvPr>
            <p:ph type="sldNum" sz="quarter" idx="12"/>
          </p:nvPr>
        </p:nvSpPr>
        <p:spPr/>
        <p:txBody>
          <a:bodyPr/>
          <a:lstStyle/>
          <a:p>
            <a:fld id="{26D89052-F693-C94E-9E69-D9407D3A38C4}" type="slidenum">
              <a:rPr lang="en-US" altLang="en-US" smtClean="0"/>
              <a:pPr/>
              <a:t>3</a:t>
            </a:fld>
            <a:endParaRPr lang="en-US" altLang="en-US">
              <a:solidFill>
                <a:schemeClr val="tx1"/>
              </a:solidFill>
            </a:endParaRPr>
          </a:p>
        </p:txBody>
      </p:sp>
    </p:spTree>
    <p:extLst>
      <p:ext uri="{BB962C8B-B14F-4D97-AF65-F5344CB8AC3E}">
        <p14:creationId xmlns:p14="http://schemas.microsoft.com/office/powerpoint/2010/main" val="2659438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F18D60-A0A2-9645-77D5-81FAAD419A71}"/>
              </a:ext>
            </a:extLst>
          </p:cNvPr>
          <p:cNvSpPr>
            <a:spLocks noGrp="1"/>
          </p:cNvSpPr>
          <p:nvPr>
            <p:ph type="title"/>
          </p:nvPr>
        </p:nvSpPr>
        <p:spPr/>
        <p:txBody>
          <a:bodyPr/>
          <a:lstStyle/>
          <a:p>
            <a:r>
              <a:rPr lang="nl-NL" dirty="0"/>
              <a:t>Opzegging tegen contractvervaldatum (3)</a:t>
            </a:r>
          </a:p>
        </p:txBody>
      </p:sp>
      <p:sp>
        <p:nvSpPr>
          <p:cNvPr id="3" name="Tijdelijke aanduiding voor inhoud 2">
            <a:extLst>
              <a:ext uri="{FF2B5EF4-FFF2-40B4-BE49-F238E27FC236}">
                <a16:creationId xmlns:a16="http://schemas.microsoft.com/office/drawing/2014/main" id="{1BBE9310-CFA7-CEE3-6DBE-DBDB8B672EF1}"/>
              </a:ext>
            </a:extLst>
          </p:cNvPr>
          <p:cNvSpPr>
            <a:spLocks noGrp="1"/>
          </p:cNvSpPr>
          <p:nvPr>
            <p:ph idx="1"/>
          </p:nvPr>
        </p:nvSpPr>
        <p:spPr>
          <a:xfrm>
            <a:off x="539552" y="2133600"/>
            <a:ext cx="7537648" cy="4391744"/>
          </a:xfrm>
        </p:spPr>
        <p:txBody>
          <a:bodyPr/>
          <a:lstStyle/>
          <a:p>
            <a:r>
              <a:rPr lang="nl-NL" dirty="0"/>
              <a:t>De opzeggingsbevoegdheid ex art. 7:940 lid 1 BW is niet onbeperkt. Onder omstandigheden kan een beroep van de verzekeraar op deze bevoegdheid naar maatstaven van redelijkheid en billijkheid onaanvaardbaar zijn. Of dit laatste aan de orde is speelde in de zaak GC </a:t>
            </a:r>
            <a:r>
              <a:rPr lang="nl-NL" dirty="0" err="1"/>
              <a:t>Kifid</a:t>
            </a:r>
            <a:r>
              <a:rPr lang="nl-NL" dirty="0"/>
              <a:t> 2024-0879. Het ging daar om een verzekerde die niet beschikt over een vaste woon- of verblijfplaats in Nederland. Uit deze uitspraak blijkt dat niet snel sprake is van een bovengenoemde situatie.  Zie r.o.3.4 t/m 3.10. </a:t>
            </a:r>
          </a:p>
        </p:txBody>
      </p:sp>
      <p:sp>
        <p:nvSpPr>
          <p:cNvPr id="4" name="Tijdelijke aanduiding voor voettekst 3">
            <a:extLst>
              <a:ext uri="{FF2B5EF4-FFF2-40B4-BE49-F238E27FC236}">
                <a16:creationId xmlns:a16="http://schemas.microsoft.com/office/drawing/2014/main" id="{D5ADBC1E-8CB8-FE22-2C0B-0DC588D7B5DA}"/>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A136B0CB-30F7-2383-7F1F-0D9F24C5FE4B}"/>
              </a:ext>
            </a:extLst>
          </p:cNvPr>
          <p:cNvSpPr>
            <a:spLocks noGrp="1"/>
          </p:cNvSpPr>
          <p:nvPr>
            <p:ph type="sldNum" sz="quarter" idx="12"/>
          </p:nvPr>
        </p:nvSpPr>
        <p:spPr/>
        <p:txBody>
          <a:bodyPr/>
          <a:lstStyle/>
          <a:p>
            <a:fld id="{26D89052-F693-C94E-9E69-D9407D3A38C4}" type="slidenum">
              <a:rPr lang="en-US" altLang="en-US" smtClean="0"/>
              <a:pPr/>
              <a:t>4</a:t>
            </a:fld>
            <a:endParaRPr lang="en-US" altLang="en-US">
              <a:solidFill>
                <a:schemeClr val="tx1"/>
              </a:solidFill>
            </a:endParaRPr>
          </a:p>
        </p:txBody>
      </p:sp>
    </p:spTree>
    <p:extLst>
      <p:ext uri="{BB962C8B-B14F-4D97-AF65-F5344CB8AC3E}">
        <p14:creationId xmlns:p14="http://schemas.microsoft.com/office/powerpoint/2010/main" val="1867596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B19D5F-D765-F6A9-7EA3-1E724B53716C}"/>
              </a:ext>
            </a:extLst>
          </p:cNvPr>
          <p:cNvSpPr>
            <a:spLocks noGrp="1"/>
          </p:cNvSpPr>
          <p:nvPr>
            <p:ph type="title"/>
          </p:nvPr>
        </p:nvSpPr>
        <p:spPr/>
        <p:txBody>
          <a:bodyPr/>
          <a:lstStyle/>
          <a:p>
            <a:r>
              <a:rPr lang="nl-NL" dirty="0"/>
              <a:t>Opzegging tegen contractvervaldatum (4)</a:t>
            </a:r>
          </a:p>
        </p:txBody>
      </p:sp>
      <p:sp>
        <p:nvSpPr>
          <p:cNvPr id="3" name="Tijdelijke aanduiding voor inhoud 2">
            <a:extLst>
              <a:ext uri="{FF2B5EF4-FFF2-40B4-BE49-F238E27FC236}">
                <a16:creationId xmlns:a16="http://schemas.microsoft.com/office/drawing/2014/main" id="{DC947C8E-3454-F686-7628-5CEDB406E729}"/>
              </a:ext>
            </a:extLst>
          </p:cNvPr>
          <p:cNvSpPr>
            <a:spLocks noGrp="1"/>
          </p:cNvSpPr>
          <p:nvPr>
            <p:ph idx="1"/>
          </p:nvPr>
        </p:nvSpPr>
        <p:spPr>
          <a:xfrm>
            <a:off x="685800" y="2204864"/>
            <a:ext cx="7391400" cy="4320480"/>
          </a:xfrm>
        </p:spPr>
        <p:txBody>
          <a:bodyPr/>
          <a:lstStyle/>
          <a:p>
            <a:r>
              <a:rPr lang="nl-NL" sz="2300" dirty="0"/>
              <a:t>Ligt een en ander anders indien de verzekeraar geen reden noemt voor het niet willen continueren van de verzekeringsovereenkomst?</a:t>
            </a:r>
          </a:p>
          <a:p>
            <a:r>
              <a:rPr lang="nl-NL" sz="2300" dirty="0"/>
              <a:t>Uit art. 7:940 lid 1 BW lijkt te volgen dat de verzekeraar dat niet hoeft te doen.</a:t>
            </a:r>
          </a:p>
          <a:p>
            <a:r>
              <a:rPr lang="nl-NL" sz="2300" dirty="0"/>
              <a:t>Maar hoe verhoudt zich dat met de Gedragscode Verzekeraars 2018 waarin in art. 2.3 onder 1 staat dat verzekeraars klanten zorgvuldig behandelen en verzekeraars helder en open communiceren met klanten. In beginsel zal er toch een reden zijn om de relatie te beëindigen want een verzekeraar zal toch anders niet afscheid willen nemen van een klant?</a:t>
            </a:r>
          </a:p>
        </p:txBody>
      </p:sp>
      <p:sp>
        <p:nvSpPr>
          <p:cNvPr id="4" name="Tijdelijke aanduiding voor voettekst 3">
            <a:extLst>
              <a:ext uri="{FF2B5EF4-FFF2-40B4-BE49-F238E27FC236}">
                <a16:creationId xmlns:a16="http://schemas.microsoft.com/office/drawing/2014/main" id="{40C29432-9519-E912-9523-A0ED4203F129}"/>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2340D51C-B863-AD71-8393-CDB1588B3643}"/>
              </a:ext>
            </a:extLst>
          </p:cNvPr>
          <p:cNvSpPr>
            <a:spLocks noGrp="1"/>
          </p:cNvSpPr>
          <p:nvPr>
            <p:ph type="sldNum" sz="quarter" idx="12"/>
          </p:nvPr>
        </p:nvSpPr>
        <p:spPr/>
        <p:txBody>
          <a:bodyPr/>
          <a:lstStyle/>
          <a:p>
            <a:fld id="{26D89052-F693-C94E-9E69-D9407D3A38C4}" type="slidenum">
              <a:rPr lang="en-US" altLang="en-US" smtClean="0"/>
              <a:pPr/>
              <a:t>5</a:t>
            </a:fld>
            <a:endParaRPr lang="en-US" altLang="en-US">
              <a:solidFill>
                <a:schemeClr val="tx1"/>
              </a:solidFill>
            </a:endParaRPr>
          </a:p>
        </p:txBody>
      </p:sp>
    </p:spTree>
    <p:extLst>
      <p:ext uri="{BB962C8B-B14F-4D97-AF65-F5344CB8AC3E}">
        <p14:creationId xmlns:p14="http://schemas.microsoft.com/office/powerpoint/2010/main" val="1203849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AD70D4-528D-1963-8854-60957A7BE75E}"/>
              </a:ext>
            </a:extLst>
          </p:cNvPr>
          <p:cNvSpPr>
            <a:spLocks noGrp="1"/>
          </p:cNvSpPr>
          <p:nvPr>
            <p:ph type="title"/>
          </p:nvPr>
        </p:nvSpPr>
        <p:spPr/>
        <p:txBody>
          <a:bodyPr/>
          <a:lstStyle/>
          <a:p>
            <a:r>
              <a:rPr lang="nl-NL" dirty="0"/>
              <a:t>Opzegging tegen contractvervaldatum (5)</a:t>
            </a:r>
          </a:p>
        </p:txBody>
      </p:sp>
      <p:sp>
        <p:nvSpPr>
          <p:cNvPr id="3" name="Tijdelijke aanduiding voor inhoud 2">
            <a:extLst>
              <a:ext uri="{FF2B5EF4-FFF2-40B4-BE49-F238E27FC236}">
                <a16:creationId xmlns:a16="http://schemas.microsoft.com/office/drawing/2014/main" id="{FD3A42B2-5BDB-04DF-37D8-3D1DE0D0B5D5}"/>
              </a:ext>
            </a:extLst>
          </p:cNvPr>
          <p:cNvSpPr>
            <a:spLocks noGrp="1"/>
          </p:cNvSpPr>
          <p:nvPr>
            <p:ph idx="1"/>
          </p:nvPr>
        </p:nvSpPr>
        <p:spPr>
          <a:xfrm>
            <a:off x="467544" y="2060847"/>
            <a:ext cx="7609656" cy="4392489"/>
          </a:xfrm>
        </p:spPr>
        <p:txBody>
          <a:bodyPr/>
          <a:lstStyle/>
          <a:p>
            <a:r>
              <a:rPr lang="nl-NL" sz="2400" dirty="0"/>
              <a:t>Zie GC </a:t>
            </a:r>
            <a:r>
              <a:rPr lang="nl-NL" sz="2400" dirty="0" err="1"/>
              <a:t>Kifid</a:t>
            </a:r>
            <a:r>
              <a:rPr lang="nl-NL" sz="2400" dirty="0"/>
              <a:t> 2025-0111 (3.8 en 3.9): ‘’(..) </a:t>
            </a:r>
            <a:r>
              <a:rPr lang="nl-NL" sz="2400" kern="100" dirty="0">
                <a:effectLst/>
                <a:latin typeface="Arial" panose="020B0604020202020204" pitchFamily="34" charset="0"/>
                <a:ea typeface="Calibri" panose="020F0502020204030204" pitchFamily="34" charset="0"/>
                <a:cs typeface="Times New Roman" panose="02020603050405020304" pitchFamily="18" charset="0"/>
              </a:rPr>
              <a:t>Een opzegging zonder opgave van reden is noch helder, noch open, en levert geen</a:t>
            </a:r>
            <a:r>
              <a:rPr lang="nl-NL" sz="2400" kern="100" dirty="0">
                <a:effectLst/>
                <a:latin typeface="Calibri" panose="020F0502020204030204" pitchFamily="34" charset="0"/>
                <a:ea typeface="Calibri" panose="020F0502020204030204" pitchFamily="34" charset="0"/>
                <a:cs typeface="Times New Roman" panose="02020603050405020304" pitchFamily="18" charset="0"/>
              </a:rPr>
              <a:t> zorgvuldige behandeling van ‘de klant’ op. Uit het bepaalde onder 8 volgt bovendien dat verzekeraars een niet-acceptatiebesluit behoren te motiveren; het valt niet goed in te zien </a:t>
            </a:r>
            <a:r>
              <a:rPr lang="nl-NL" sz="2400" kern="100" dirty="0">
                <a:effectLst/>
                <a:latin typeface="Arial" panose="020B0604020202020204" pitchFamily="34" charset="0"/>
                <a:ea typeface="Calibri" panose="020F0502020204030204" pitchFamily="34" charset="0"/>
                <a:cs typeface="Times New Roman" panose="02020603050405020304" pitchFamily="18" charset="0"/>
              </a:rPr>
              <a:t>waarom dit niet voor een opzegging ook zou moeten gelden.</a:t>
            </a:r>
            <a:br>
              <a:rPr lang="nl-NL" sz="2400" kern="100" dirty="0">
                <a:effectLst/>
                <a:latin typeface="Calibri" panose="020F0502020204030204" pitchFamily="34" charset="0"/>
                <a:ea typeface="Calibri" panose="020F0502020204030204" pitchFamily="34" charset="0"/>
                <a:cs typeface="Times New Roman" panose="02020603050405020304" pitchFamily="18" charset="0"/>
              </a:rPr>
            </a:br>
            <a:r>
              <a:rPr lang="nl-NL" sz="2400" kern="100" dirty="0">
                <a:effectLst/>
                <a:latin typeface="Arial" panose="020B0604020202020204" pitchFamily="34" charset="0"/>
                <a:ea typeface="Calibri" panose="020F0502020204030204" pitchFamily="34" charset="0"/>
                <a:cs typeface="Times New Roman" panose="02020603050405020304" pitchFamily="18" charset="0"/>
              </a:rPr>
              <a:t>Het is voor verzekeraars nauwelijks bezwaarlijk om de reden voor de opzegging tegen de </a:t>
            </a:r>
            <a:r>
              <a:rPr lang="nl-NL" sz="2400" kern="100" dirty="0">
                <a:effectLst/>
                <a:latin typeface="Calibri" panose="020F0502020204030204" pitchFamily="34" charset="0"/>
                <a:ea typeface="Calibri" panose="020F0502020204030204" pitchFamily="34" charset="0"/>
                <a:cs typeface="Times New Roman" panose="02020603050405020304" pitchFamily="18" charset="0"/>
              </a:rPr>
              <a:t>einddatum te noemen. De commissie ziet dan ook niet in welke belang de verzekeraar in deze zaak heeft bij het stilzwijgen daarover. (..)</a:t>
            </a:r>
          </a:p>
          <a:p>
            <a:pPr marL="0" indent="0">
              <a:buNone/>
            </a:pPr>
            <a:endParaRPr lang="nl-NL" dirty="0"/>
          </a:p>
        </p:txBody>
      </p:sp>
      <p:sp>
        <p:nvSpPr>
          <p:cNvPr id="4" name="Tijdelijke aanduiding voor voettekst 3">
            <a:extLst>
              <a:ext uri="{FF2B5EF4-FFF2-40B4-BE49-F238E27FC236}">
                <a16:creationId xmlns:a16="http://schemas.microsoft.com/office/drawing/2014/main" id="{A30AE8AD-92FB-4829-CCDD-1F1842897E3F}"/>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C290066B-3DE4-8B10-126F-8EACD10209F2}"/>
              </a:ext>
            </a:extLst>
          </p:cNvPr>
          <p:cNvSpPr>
            <a:spLocks noGrp="1"/>
          </p:cNvSpPr>
          <p:nvPr>
            <p:ph type="sldNum" sz="quarter" idx="12"/>
          </p:nvPr>
        </p:nvSpPr>
        <p:spPr/>
        <p:txBody>
          <a:bodyPr/>
          <a:lstStyle/>
          <a:p>
            <a:fld id="{26D89052-F693-C94E-9E69-D9407D3A38C4}" type="slidenum">
              <a:rPr lang="en-US" altLang="en-US" smtClean="0"/>
              <a:pPr/>
              <a:t>6</a:t>
            </a:fld>
            <a:endParaRPr lang="en-US" altLang="en-US">
              <a:solidFill>
                <a:schemeClr val="tx1"/>
              </a:solidFill>
            </a:endParaRPr>
          </a:p>
        </p:txBody>
      </p:sp>
    </p:spTree>
    <p:extLst>
      <p:ext uri="{BB962C8B-B14F-4D97-AF65-F5344CB8AC3E}">
        <p14:creationId xmlns:p14="http://schemas.microsoft.com/office/powerpoint/2010/main" val="100813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409CA2-965E-BCE8-BC2A-A525D2A9790B}"/>
              </a:ext>
            </a:extLst>
          </p:cNvPr>
          <p:cNvSpPr>
            <a:spLocks noGrp="1"/>
          </p:cNvSpPr>
          <p:nvPr>
            <p:ph type="title"/>
          </p:nvPr>
        </p:nvSpPr>
        <p:spPr/>
        <p:txBody>
          <a:bodyPr/>
          <a:lstStyle/>
          <a:p>
            <a:r>
              <a:rPr lang="nl-NL" dirty="0"/>
              <a:t>Opzegging tegen contractvervaldatum (6)</a:t>
            </a:r>
          </a:p>
        </p:txBody>
      </p:sp>
      <p:sp>
        <p:nvSpPr>
          <p:cNvPr id="3" name="Tijdelijke aanduiding voor inhoud 2">
            <a:extLst>
              <a:ext uri="{FF2B5EF4-FFF2-40B4-BE49-F238E27FC236}">
                <a16:creationId xmlns:a16="http://schemas.microsoft.com/office/drawing/2014/main" id="{7C67CFD6-879D-DA08-B427-6514E1A49E18}"/>
              </a:ext>
            </a:extLst>
          </p:cNvPr>
          <p:cNvSpPr>
            <a:spLocks noGrp="1"/>
          </p:cNvSpPr>
          <p:nvPr>
            <p:ph idx="1"/>
          </p:nvPr>
        </p:nvSpPr>
        <p:spPr>
          <a:xfrm>
            <a:off x="395536" y="2133600"/>
            <a:ext cx="7681664" cy="4319736"/>
          </a:xfrm>
        </p:spPr>
        <p:txBody>
          <a:bodyPr/>
          <a:lstStyle/>
          <a:p>
            <a:pPr>
              <a:lnSpc>
                <a:spcPts val="1270"/>
              </a:lnSpc>
              <a:buNone/>
            </a:pPr>
            <a:endParaRPr lang="nl-NL" sz="1800" kern="0" dirty="0">
              <a:effectLst/>
              <a:latin typeface="Cabin"/>
              <a:ea typeface="Times New Roman" panose="02020603050405020304" pitchFamily="18" charset="0"/>
              <a:cs typeface="Times New Roman" panose="02020603050405020304" pitchFamily="18" charset="0"/>
            </a:endParaRPr>
          </a:p>
          <a:p>
            <a:pPr>
              <a:lnSpc>
                <a:spcPts val="1270"/>
              </a:lnSpc>
              <a:buNone/>
            </a:pPr>
            <a:r>
              <a:rPr lang="nl-NL" sz="1800" kern="0" dirty="0">
                <a:effectLst/>
                <a:latin typeface="Cabin"/>
                <a:ea typeface="Times New Roman" panose="02020603050405020304" pitchFamily="18" charset="0"/>
                <a:cs typeface="Times New Roman" panose="02020603050405020304" pitchFamily="18" charset="0"/>
              </a:rPr>
              <a:t>Kritisch over deze uitspraak M. Oudenaarden in VAST 2025/N-004 onder 6 en 7: ‘’Hoewel er uit het oogpunt van transparantie en zorgvuldigheid inderdaad wat voor te zeggen valt dat ook in het geval van een opzegging tegen de contractvervaldatum, de verzekeraar de reden van de opzegging aan de verzekeringnemer mededeelt, bestaat daarvoor zoals gezegd geen wettelijke grondslag. En voor zover ik kan nagaan vindt het onderhavige oordeel van de Geschillencommissie ook geen steun in de rechtspraak of de literatuur. Bovendien heeft de Geschillencommissie zelf in eerdere uitspraken overwogen dat de (in die zaken toepasselijke) verzekeringsvoorwaarden noch de wet (artikel 7:940 BW) verlangen dat de verzekeraar voor de opzegging per contractvervaldatum een (zwaarwegende) reden moet aanvoeren. Door het woord ‘zwaarwegende’ tussen haakjes te plaatsen, lijkt de Geschillencommissie te impliceren dat de verzekeraar in het geval van een opzegging tegen de contractvervaldatum in het geheel geen reden hoeft aan te voeren. Als deze eerdere uitspraken van de Geschillencommissie inderdaad zo mogen worden uitgelegd, lijkt er met deze uitspraak sprake van een (belangrijke) koerswijziging.</a:t>
            </a:r>
            <a:endParaRPr lang="nl-NL"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270"/>
              </a:lnSpc>
              <a:buNone/>
            </a:pPr>
            <a:r>
              <a:rPr lang="nl-NL" sz="1800" kern="0" dirty="0">
                <a:effectLst/>
                <a:latin typeface="Cabin"/>
                <a:ea typeface="Times New Roman" panose="02020603050405020304" pitchFamily="18" charset="0"/>
                <a:cs typeface="Times New Roman" panose="02020603050405020304" pitchFamily="18" charset="0"/>
              </a:rPr>
              <a:t>De vraag is dan ook of dit oordeel navolging verdient. Het uitdrukkelijke uitgangspunt bij een opzegging van een verzekering tegen de contractvervaldatum is de contractsvrijheid. Een verplichting om de reden van de opzegging te noemen, impliceert dat wel relevant kan zijn welke reden de verzekeraar aan de opzegging ten grondslag heeft gelegd. Een dergelijke verplichting volgt niet uit de wet en staat bovendien op gespannen voet met genoemde contractsvrijheid.’’</a:t>
            </a:r>
            <a:endParaRPr lang="nl-NL"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nl-NL" sz="1800" kern="100" dirty="0">
                <a:effectLst/>
                <a:latin typeface="Calibri" panose="020F0502020204030204" pitchFamily="34" charset="0"/>
                <a:ea typeface="Calibri" panose="020F0502020204030204" pitchFamily="34" charset="0"/>
                <a:cs typeface="Times New Roman" panose="02020603050405020304" pitchFamily="18" charset="0"/>
              </a:rPr>
              <a:t> </a:t>
            </a:r>
          </a:p>
          <a:p>
            <a:endParaRPr lang="nl-NL" dirty="0"/>
          </a:p>
        </p:txBody>
      </p:sp>
      <p:sp>
        <p:nvSpPr>
          <p:cNvPr id="4" name="Tijdelijke aanduiding voor voettekst 3">
            <a:extLst>
              <a:ext uri="{FF2B5EF4-FFF2-40B4-BE49-F238E27FC236}">
                <a16:creationId xmlns:a16="http://schemas.microsoft.com/office/drawing/2014/main" id="{6930B9F2-40E7-7C5C-2233-3393AE8BB863}"/>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A757CA0F-F466-9BE8-5224-7D91D0889C49}"/>
              </a:ext>
            </a:extLst>
          </p:cNvPr>
          <p:cNvSpPr>
            <a:spLocks noGrp="1"/>
          </p:cNvSpPr>
          <p:nvPr>
            <p:ph type="sldNum" sz="quarter" idx="12"/>
          </p:nvPr>
        </p:nvSpPr>
        <p:spPr/>
        <p:txBody>
          <a:bodyPr/>
          <a:lstStyle/>
          <a:p>
            <a:fld id="{26D89052-F693-C94E-9E69-D9407D3A38C4}" type="slidenum">
              <a:rPr lang="en-US" altLang="en-US" smtClean="0"/>
              <a:pPr/>
              <a:t>7</a:t>
            </a:fld>
            <a:endParaRPr lang="en-US" altLang="en-US">
              <a:solidFill>
                <a:schemeClr val="tx1"/>
              </a:solidFill>
            </a:endParaRPr>
          </a:p>
        </p:txBody>
      </p:sp>
    </p:spTree>
    <p:extLst>
      <p:ext uri="{BB962C8B-B14F-4D97-AF65-F5344CB8AC3E}">
        <p14:creationId xmlns:p14="http://schemas.microsoft.com/office/powerpoint/2010/main" val="3932266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BB6DF3-521F-8A01-CB1B-0727052F94E6}"/>
              </a:ext>
            </a:extLst>
          </p:cNvPr>
          <p:cNvSpPr>
            <a:spLocks noGrp="1"/>
          </p:cNvSpPr>
          <p:nvPr>
            <p:ph type="title"/>
          </p:nvPr>
        </p:nvSpPr>
        <p:spPr/>
        <p:txBody>
          <a:bodyPr/>
          <a:lstStyle/>
          <a:p>
            <a:r>
              <a:rPr lang="nl-NL" dirty="0"/>
              <a:t>Opzegging tegen contractvervaldatum (7)</a:t>
            </a:r>
          </a:p>
        </p:txBody>
      </p:sp>
      <p:sp>
        <p:nvSpPr>
          <p:cNvPr id="3" name="Tijdelijke aanduiding voor inhoud 2">
            <a:extLst>
              <a:ext uri="{FF2B5EF4-FFF2-40B4-BE49-F238E27FC236}">
                <a16:creationId xmlns:a16="http://schemas.microsoft.com/office/drawing/2014/main" id="{54210BE6-E1FC-E7EF-4A80-0A66D67B5288}"/>
              </a:ext>
            </a:extLst>
          </p:cNvPr>
          <p:cNvSpPr>
            <a:spLocks noGrp="1"/>
          </p:cNvSpPr>
          <p:nvPr>
            <p:ph idx="1"/>
          </p:nvPr>
        </p:nvSpPr>
        <p:spPr>
          <a:xfrm>
            <a:off x="609600" y="2204864"/>
            <a:ext cx="7467600" cy="4248472"/>
          </a:xfrm>
        </p:spPr>
        <p:txBody>
          <a:bodyPr/>
          <a:lstStyle/>
          <a:p>
            <a:r>
              <a:rPr lang="nl-NL" sz="2400" dirty="0"/>
              <a:t>De GC </a:t>
            </a:r>
            <a:r>
              <a:rPr lang="nl-NL" sz="2400" dirty="0" err="1"/>
              <a:t>Kifid</a:t>
            </a:r>
            <a:r>
              <a:rPr lang="nl-NL" sz="2400" dirty="0"/>
              <a:t> had overigens al eerder bepaald dat als een verzekeraar de verzekering per contractvervaldatum </a:t>
            </a:r>
            <a:r>
              <a:rPr lang="nl-NL" sz="2400" dirty="0" err="1"/>
              <a:t>beeindigt</a:t>
            </a:r>
            <a:r>
              <a:rPr lang="nl-NL" sz="2400" dirty="0"/>
              <a:t> en als reden hiervoor het schadeverloop wordt genoemd de verzekeraar de verzekeringnemer eerst moet hebben gewaarschuwd om deze de mogelijkheid te geven zijn gedrag aan te passen. Zonder deze waarschuwing is de opzegging per contractvervaldatum naar maatstaven van redelijkheid en billijkheid onaanvaardbaar (art. 6:248 lid 2 BW). Zie bijv. GC </a:t>
            </a:r>
            <a:r>
              <a:rPr lang="nl-NL" sz="2400" dirty="0" err="1"/>
              <a:t>Kifid</a:t>
            </a:r>
            <a:r>
              <a:rPr lang="nl-NL" sz="2400" dirty="0"/>
              <a:t> 2019-465 (onder 4.5)</a:t>
            </a:r>
          </a:p>
        </p:txBody>
      </p:sp>
      <p:sp>
        <p:nvSpPr>
          <p:cNvPr id="4" name="Tijdelijke aanduiding voor voettekst 3">
            <a:extLst>
              <a:ext uri="{FF2B5EF4-FFF2-40B4-BE49-F238E27FC236}">
                <a16:creationId xmlns:a16="http://schemas.microsoft.com/office/drawing/2014/main" id="{8605F7F0-5CFE-B2E3-3CD4-08AA838DCEAE}"/>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59F16280-FDD6-D52A-F407-7B0C412999F4}"/>
              </a:ext>
            </a:extLst>
          </p:cNvPr>
          <p:cNvSpPr>
            <a:spLocks noGrp="1"/>
          </p:cNvSpPr>
          <p:nvPr>
            <p:ph type="sldNum" sz="quarter" idx="12"/>
          </p:nvPr>
        </p:nvSpPr>
        <p:spPr/>
        <p:txBody>
          <a:bodyPr/>
          <a:lstStyle/>
          <a:p>
            <a:fld id="{26D89052-F693-C94E-9E69-D9407D3A38C4}" type="slidenum">
              <a:rPr lang="en-US" altLang="en-US" smtClean="0"/>
              <a:pPr/>
              <a:t>8</a:t>
            </a:fld>
            <a:endParaRPr lang="en-US" altLang="en-US">
              <a:solidFill>
                <a:schemeClr val="tx1"/>
              </a:solidFill>
            </a:endParaRPr>
          </a:p>
        </p:txBody>
      </p:sp>
    </p:spTree>
    <p:extLst>
      <p:ext uri="{BB962C8B-B14F-4D97-AF65-F5344CB8AC3E}">
        <p14:creationId xmlns:p14="http://schemas.microsoft.com/office/powerpoint/2010/main" val="2328376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08F787-B9B3-0881-174D-0823C10454B9}"/>
              </a:ext>
            </a:extLst>
          </p:cNvPr>
          <p:cNvSpPr>
            <a:spLocks noGrp="1"/>
          </p:cNvSpPr>
          <p:nvPr>
            <p:ph type="title"/>
          </p:nvPr>
        </p:nvSpPr>
        <p:spPr/>
        <p:txBody>
          <a:bodyPr/>
          <a:lstStyle/>
          <a:p>
            <a:r>
              <a:rPr lang="nl-NL" dirty="0"/>
              <a:t>Tussentijdse opzegging (1)</a:t>
            </a:r>
          </a:p>
        </p:txBody>
      </p:sp>
      <p:sp>
        <p:nvSpPr>
          <p:cNvPr id="3" name="Tijdelijke aanduiding voor inhoud 2">
            <a:extLst>
              <a:ext uri="{FF2B5EF4-FFF2-40B4-BE49-F238E27FC236}">
                <a16:creationId xmlns:a16="http://schemas.microsoft.com/office/drawing/2014/main" id="{9816A8F8-6138-FF84-8B47-032036A75676}"/>
              </a:ext>
            </a:extLst>
          </p:cNvPr>
          <p:cNvSpPr>
            <a:spLocks noGrp="1"/>
          </p:cNvSpPr>
          <p:nvPr>
            <p:ph idx="1"/>
          </p:nvPr>
        </p:nvSpPr>
        <p:spPr>
          <a:xfrm>
            <a:off x="539552" y="1772816"/>
            <a:ext cx="7537648" cy="4392488"/>
          </a:xfrm>
        </p:spPr>
        <p:txBody>
          <a:bodyPr/>
          <a:lstStyle/>
          <a:p>
            <a:endParaRPr lang="nl-NL" sz="3000" dirty="0"/>
          </a:p>
          <a:p>
            <a:r>
              <a:rPr lang="nl-NL" sz="3000" dirty="0"/>
              <a:t>Art. 7:940 lid 3 BW bepaalt onder andere dat een verzekeraar slechts tussentijds kan opzeggen op een in de overeenkomst genoemde grond welke van dien aard is dat gebondenheid aan de overeenkomst niet meer van de verzekeraar kan worden gevergd.</a:t>
            </a:r>
          </a:p>
        </p:txBody>
      </p:sp>
      <p:sp>
        <p:nvSpPr>
          <p:cNvPr id="4" name="Tijdelijke aanduiding voor voettekst 3">
            <a:extLst>
              <a:ext uri="{FF2B5EF4-FFF2-40B4-BE49-F238E27FC236}">
                <a16:creationId xmlns:a16="http://schemas.microsoft.com/office/drawing/2014/main" id="{4C64A660-1DFB-8D66-D567-26EE4B89C4CE}"/>
              </a:ext>
            </a:extLst>
          </p:cNvPr>
          <p:cNvSpPr>
            <a:spLocks noGrp="1"/>
          </p:cNvSpPr>
          <p:nvPr>
            <p:ph type="ftr" sz="quarter" idx="11"/>
          </p:nvPr>
        </p:nvSpPr>
        <p:spPr/>
        <p:txBody>
          <a:bodyPr/>
          <a:lstStyle/>
          <a:p>
            <a:pPr>
              <a:defRPr/>
            </a:pPr>
            <a:r>
              <a:rPr lang="en-US" altLang="en-US"/>
              <a:t>Typ hier de footer</a:t>
            </a:r>
            <a:endParaRPr lang="en-US" altLang="en-US">
              <a:solidFill>
                <a:schemeClr val="tx1"/>
              </a:solidFill>
            </a:endParaRPr>
          </a:p>
        </p:txBody>
      </p:sp>
      <p:sp>
        <p:nvSpPr>
          <p:cNvPr id="5" name="Tijdelijke aanduiding voor dianummer 4">
            <a:extLst>
              <a:ext uri="{FF2B5EF4-FFF2-40B4-BE49-F238E27FC236}">
                <a16:creationId xmlns:a16="http://schemas.microsoft.com/office/drawing/2014/main" id="{A818462A-5AF9-F76B-1198-E7A793F24C77}"/>
              </a:ext>
            </a:extLst>
          </p:cNvPr>
          <p:cNvSpPr>
            <a:spLocks noGrp="1"/>
          </p:cNvSpPr>
          <p:nvPr>
            <p:ph type="sldNum" sz="quarter" idx="12"/>
          </p:nvPr>
        </p:nvSpPr>
        <p:spPr/>
        <p:txBody>
          <a:bodyPr/>
          <a:lstStyle/>
          <a:p>
            <a:fld id="{26D89052-F693-C94E-9E69-D9407D3A38C4}" type="slidenum">
              <a:rPr lang="en-US" altLang="en-US" smtClean="0"/>
              <a:pPr/>
              <a:t>9</a:t>
            </a:fld>
            <a:endParaRPr lang="en-US" altLang="en-US">
              <a:solidFill>
                <a:schemeClr val="tx1"/>
              </a:solidFill>
            </a:endParaRPr>
          </a:p>
        </p:txBody>
      </p:sp>
    </p:spTree>
    <p:extLst>
      <p:ext uri="{BB962C8B-B14F-4D97-AF65-F5344CB8AC3E}">
        <p14:creationId xmlns:p14="http://schemas.microsoft.com/office/powerpoint/2010/main" val="2627546089"/>
      </p:ext>
    </p:extLst>
  </p:cSld>
  <p:clrMapOvr>
    <a:masterClrMapping/>
  </p:clrMapOvr>
</p:sld>
</file>

<file path=ppt/theme/theme1.xml><?xml version="1.0" encoding="utf-8"?>
<a:theme xmlns:a="http://schemas.openxmlformats.org/drawingml/2006/main" name="UvaNL_FdR">
  <a:themeElements>
    <a:clrScheme name="UvaNL_Fd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vaNL_Fd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vaNL_Fd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vaNL_Fd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vaNL_Fd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vaNL_Fd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vaNL_Fd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vaNL_Fd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vaNL_Fd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vaNL_Fd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vaNL_Fd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vaNL_Fd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vaNL_Fd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vaNL_Fd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3772</TotalTime>
  <Words>1306</Words>
  <Application>Microsoft Macintosh PowerPoint</Application>
  <PresentationFormat>Diavoorstelling (4:3)</PresentationFormat>
  <Paragraphs>70</Paragraphs>
  <Slides>14</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Arial</vt:lpstr>
      <vt:lpstr>Cabin</vt:lpstr>
      <vt:lpstr>Calibri</vt:lpstr>
      <vt:lpstr>Wingdings 2</vt:lpstr>
      <vt:lpstr>UvaNL_FdR</vt:lpstr>
      <vt:lpstr>ACIS-symposium Actualiteiten Verzekeringsrecht 2025 4 april 2025 Het onderscheid opzegging tegen contractvervaldatum/tussentijdse opzegging in het verzekeringsrecht </vt:lpstr>
      <vt:lpstr>Opzegging tegen contractvervaldatum (1)</vt:lpstr>
      <vt:lpstr>Opzegging tegen contractvervaldatum (2)</vt:lpstr>
      <vt:lpstr>Opzegging tegen contractvervaldatum (3)</vt:lpstr>
      <vt:lpstr>Opzegging tegen contractvervaldatum (4)</vt:lpstr>
      <vt:lpstr>Opzegging tegen contractvervaldatum (5)</vt:lpstr>
      <vt:lpstr>Opzegging tegen contractvervaldatum (6)</vt:lpstr>
      <vt:lpstr>Opzegging tegen contractvervaldatum (7)</vt:lpstr>
      <vt:lpstr>Tussentijdse opzegging (1)</vt:lpstr>
      <vt:lpstr>Tussentijdse opzegging (2)</vt:lpstr>
      <vt:lpstr>Tussentijdse opzegging (3)</vt:lpstr>
      <vt:lpstr>En bloc wijziging (1)</vt:lpstr>
      <vt:lpstr>En bloc wijziging (2)</vt:lpstr>
      <vt:lpstr>En bloc wijziging (3)</vt:lpstr>
    </vt:vector>
  </TitlesOfParts>
  <Company>moi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me</dc:creator>
  <cp:lastModifiedBy>Fred de Jong</cp:lastModifiedBy>
  <cp:revision>485</cp:revision>
  <dcterms:created xsi:type="dcterms:W3CDTF">2007-08-09T18:52:28Z</dcterms:created>
  <dcterms:modified xsi:type="dcterms:W3CDTF">2025-04-03T07:37:47Z</dcterms:modified>
</cp:coreProperties>
</file>