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3" r:id="rId4"/>
    <p:sldId id="321" r:id="rId5"/>
    <p:sldId id="322" r:id="rId6"/>
    <p:sldId id="323" r:id="rId7"/>
    <p:sldId id="324" r:id="rId8"/>
    <p:sldId id="326" r:id="rId9"/>
    <p:sldId id="292" r:id="rId10"/>
    <p:sldId id="261" r:id="rId11"/>
    <p:sldId id="327" r:id="rId12"/>
    <p:sldId id="329" r:id="rId13"/>
    <p:sldId id="332" r:id="rId14"/>
    <p:sldId id="330" r:id="rId15"/>
    <p:sldId id="331"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8" autoAdjust="0"/>
    <p:restoredTop sz="94660"/>
  </p:normalViewPr>
  <p:slideViewPr>
    <p:cSldViewPr snapToGrid="0">
      <p:cViewPr varScale="1">
        <p:scale>
          <a:sx n="109" d="100"/>
          <a:sy n="109" d="100"/>
        </p:scale>
        <p:origin x="66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411F00-BE75-1647-FF9D-C518308AA7B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092E8A33-A026-BFBF-B1B1-9D7115EE141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712F7C2B-B5CE-EB8A-30E0-EBB162CE8746}"/>
              </a:ext>
            </a:extLst>
          </p:cNvPr>
          <p:cNvSpPr>
            <a:spLocks noGrp="1"/>
          </p:cNvSpPr>
          <p:nvPr>
            <p:ph type="dt" sz="half" idx="10"/>
          </p:nvPr>
        </p:nvSpPr>
        <p:spPr/>
        <p:txBody>
          <a:bodyPr/>
          <a:lstStyle/>
          <a:p>
            <a:fld id="{E8E402B4-7C4C-4E6B-A22D-72BE6006F993}"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8CC3DAB8-E9D5-C2F7-7F07-E5F7FB01837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CBD6E2D-01C4-8CBA-8A42-C0534669F043}"/>
              </a:ext>
            </a:extLst>
          </p:cNvPr>
          <p:cNvSpPr>
            <a:spLocks noGrp="1"/>
          </p:cNvSpPr>
          <p:nvPr>
            <p:ph type="sldNum" sz="quarter" idx="12"/>
          </p:nvPr>
        </p:nvSpPr>
        <p:spPr/>
        <p:txBody>
          <a:bodyPr/>
          <a:lstStyle/>
          <a:p>
            <a:fld id="{0EBFB8C9-7019-4EAC-A83A-95097F24D094}" type="slidenum">
              <a:rPr lang="nl-NL" smtClean="0"/>
              <a:t>‹nr.›</a:t>
            </a:fld>
            <a:endParaRPr lang="nl-NL"/>
          </a:p>
        </p:txBody>
      </p:sp>
    </p:spTree>
    <p:extLst>
      <p:ext uri="{BB962C8B-B14F-4D97-AF65-F5344CB8AC3E}">
        <p14:creationId xmlns:p14="http://schemas.microsoft.com/office/powerpoint/2010/main" val="1809221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9D9282-22BF-C929-2CA1-6641E7F43C52}"/>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FC3D0010-6B72-7F50-042F-5F1EBD35DFB2}"/>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4CE57F2-B9B7-DCAD-6A44-B0968D3C694E}"/>
              </a:ext>
            </a:extLst>
          </p:cNvPr>
          <p:cNvSpPr>
            <a:spLocks noGrp="1"/>
          </p:cNvSpPr>
          <p:nvPr>
            <p:ph type="dt" sz="half" idx="10"/>
          </p:nvPr>
        </p:nvSpPr>
        <p:spPr/>
        <p:txBody>
          <a:bodyPr/>
          <a:lstStyle/>
          <a:p>
            <a:fld id="{E8E402B4-7C4C-4E6B-A22D-72BE6006F993}"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DEF42B27-DA8A-0F89-B58B-65542FD3F1D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375B491-A130-CA05-5B5C-F94CD3615482}"/>
              </a:ext>
            </a:extLst>
          </p:cNvPr>
          <p:cNvSpPr>
            <a:spLocks noGrp="1"/>
          </p:cNvSpPr>
          <p:nvPr>
            <p:ph type="sldNum" sz="quarter" idx="12"/>
          </p:nvPr>
        </p:nvSpPr>
        <p:spPr/>
        <p:txBody>
          <a:bodyPr/>
          <a:lstStyle/>
          <a:p>
            <a:fld id="{0EBFB8C9-7019-4EAC-A83A-95097F24D094}" type="slidenum">
              <a:rPr lang="nl-NL" smtClean="0"/>
              <a:t>‹nr.›</a:t>
            </a:fld>
            <a:endParaRPr lang="nl-NL"/>
          </a:p>
        </p:txBody>
      </p:sp>
    </p:spTree>
    <p:extLst>
      <p:ext uri="{BB962C8B-B14F-4D97-AF65-F5344CB8AC3E}">
        <p14:creationId xmlns:p14="http://schemas.microsoft.com/office/powerpoint/2010/main" val="2049148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1F847D6C-C4BC-DD17-0568-73F72A84ED8A}"/>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66162744-5261-03DC-9385-FBC58E5B1861}"/>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EF12D60-531B-A4BC-5BBD-E5C19EEA64B1}"/>
              </a:ext>
            </a:extLst>
          </p:cNvPr>
          <p:cNvSpPr>
            <a:spLocks noGrp="1"/>
          </p:cNvSpPr>
          <p:nvPr>
            <p:ph type="dt" sz="half" idx="10"/>
          </p:nvPr>
        </p:nvSpPr>
        <p:spPr/>
        <p:txBody>
          <a:bodyPr/>
          <a:lstStyle/>
          <a:p>
            <a:fld id="{E8E402B4-7C4C-4E6B-A22D-72BE6006F993}"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230F8DDE-428F-0D47-076C-3BE0A22CF92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BC1EAF0-6674-6D1F-1893-7A106291B0CB}"/>
              </a:ext>
            </a:extLst>
          </p:cNvPr>
          <p:cNvSpPr>
            <a:spLocks noGrp="1"/>
          </p:cNvSpPr>
          <p:nvPr>
            <p:ph type="sldNum" sz="quarter" idx="12"/>
          </p:nvPr>
        </p:nvSpPr>
        <p:spPr/>
        <p:txBody>
          <a:bodyPr/>
          <a:lstStyle/>
          <a:p>
            <a:fld id="{0EBFB8C9-7019-4EAC-A83A-95097F24D094}" type="slidenum">
              <a:rPr lang="nl-NL" smtClean="0"/>
              <a:t>‹nr.›</a:t>
            </a:fld>
            <a:endParaRPr lang="nl-NL"/>
          </a:p>
        </p:txBody>
      </p:sp>
    </p:spTree>
    <p:extLst>
      <p:ext uri="{BB962C8B-B14F-4D97-AF65-F5344CB8AC3E}">
        <p14:creationId xmlns:p14="http://schemas.microsoft.com/office/powerpoint/2010/main" val="3000434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623CA5-9F58-5496-09EA-646B7E2EBD4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35CBBE9-8D85-9B3B-4F87-BE30B291CB20}"/>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B6A1C1B-40FA-1727-445C-E99E4A6A24D5}"/>
              </a:ext>
            </a:extLst>
          </p:cNvPr>
          <p:cNvSpPr>
            <a:spLocks noGrp="1"/>
          </p:cNvSpPr>
          <p:nvPr>
            <p:ph type="dt" sz="half" idx="10"/>
          </p:nvPr>
        </p:nvSpPr>
        <p:spPr/>
        <p:txBody>
          <a:bodyPr/>
          <a:lstStyle/>
          <a:p>
            <a:fld id="{E8E402B4-7C4C-4E6B-A22D-72BE6006F993}"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0E2CE097-8692-2B73-ABCA-678AADD810E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86823D6-E078-A640-DCF5-290B6034A15B}"/>
              </a:ext>
            </a:extLst>
          </p:cNvPr>
          <p:cNvSpPr>
            <a:spLocks noGrp="1"/>
          </p:cNvSpPr>
          <p:nvPr>
            <p:ph type="sldNum" sz="quarter" idx="12"/>
          </p:nvPr>
        </p:nvSpPr>
        <p:spPr/>
        <p:txBody>
          <a:bodyPr/>
          <a:lstStyle/>
          <a:p>
            <a:fld id="{0EBFB8C9-7019-4EAC-A83A-95097F24D094}" type="slidenum">
              <a:rPr lang="nl-NL" smtClean="0"/>
              <a:t>‹nr.›</a:t>
            </a:fld>
            <a:endParaRPr lang="nl-NL"/>
          </a:p>
        </p:txBody>
      </p:sp>
    </p:spTree>
    <p:extLst>
      <p:ext uri="{BB962C8B-B14F-4D97-AF65-F5344CB8AC3E}">
        <p14:creationId xmlns:p14="http://schemas.microsoft.com/office/powerpoint/2010/main" val="3720686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33D532-C2CA-F147-A8C0-23CD44CD0E1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678A51E2-B32D-0D23-BC4E-326FA7CB252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0D68B560-66B8-85E9-6841-8B0E87206E23}"/>
              </a:ext>
            </a:extLst>
          </p:cNvPr>
          <p:cNvSpPr>
            <a:spLocks noGrp="1"/>
          </p:cNvSpPr>
          <p:nvPr>
            <p:ph type="dt" sz="half" idx="10"/>
          </p:nvPr>
        </p:nvSpPr>
        <p:spPr/>
        <p:txBody>
          <a:bodyPr/>
          <a:lstStyle/>
          <a:p>
            <a:fld id="{E8E402B4-7C4C-4E6B-A22D-72BE6006F993}"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53E7F985-DCCD-0CE5-7A2F-27F6BC94070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7AF7535-370D-E62E-2063-248A4EF4EE5F}"/>
              </a:ext>
            </a:extLst>
          </p:cNvPr>
          <p:cNvSpPr>
            <a:spLocks noGrp="1"/>
          </p:cNvSpPr>
          <p:nvPr>
            <p:ph type="sldNum" sz="quarter" idx="12"/>
          </p:nvPr>
        </p:nvSpPr>
        <p:spPr/>
        <p:txBody>
          <a:bodyPr/>
          <a:lstStyle/>
          <a:p>
            <a:fld id="{0EBFB8C9-7019-4EAC-A83A-95097F24D094}" type="slidenum">
              <a:rPr lang="nl-NL" smtClean="0"/>
              <a:t>‹nr.›</a:t>
            </a:fld>
            <a:endParaRPr lang="nl-NL"/>
          </a:p>
        </p:txBody>
      </p:sp>
    </p:spTree>
    <p:extLst>
      <p:ext uri="{BB962C8B-B14F-4D97-AF65-F5344CB8AC3E}">
        <p14:creationId xmlns:p14="http://schemas.microsoft.com/office/powerpoint/2010/main" val="623925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333BA7-1FDF-BC3B-8DF7-C7B634485DD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3DD43F6-7EB0-213C-B65B-C18D35814061}"/>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F37D5E45-FB32-ACAF-9E05-67E68C4081DD}"/>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6C58AEF3-D639-26D7-FB77-6C3491E335E2}"/>
              </a:ext>
            </a:extLst>
          </p:cNvPr>
          <p:cNvSpPr>
            <a:spLocks noGrp="1"/>
          </p:cNvSpPr>
          <p:nvPr>
            <p:ph type="dt" sz="half" idx="10"/>
          </p:nvPr>
        </p:nvSpPr>
        <p:spPr/>
        <p:txBody>
          <a:bodyPr/>
          <a:lstStyle/>
          <a:p>
            <a:fld id="{E8E402B4-7C4C-4E6B-A22D-72BE6006F993}" type="datetimeFigureOut">
              <a:rPr lang="nl-NL" smtClean="0"/>
              <a:t>03-04-2025</a:t>
            </a:fld>
            <a:endParaRPr lang="nl-NL"/>
          </a:p>
        </p:txBody>
      </p:sp>
      <p:sp>
        <p:nvSpPr>
          <p:cNvPr id="6" name="Tijdelijke aanduiding voor voettekst 5">
            <a:extLst>
              <a:ext uri="{FF2B5EF4-FFF2-40B4-BE49-F238E27FC236}">
                <a16:creationId xmlns:a16="http://schemas.microsoft.com/office/drawing/2014/main" id="{DDCCFD7C-2909-3675-E8C1-C6E7A03D973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3E912C2-4E34-25A1-7B2A-7B5DD2CCD0B7}"/>
              </a:ext>
            </a:extLst>
          </p:cNvPr>
          <p:cNvSpPr>
            <a:spLocks noGrp="1"/>
          </p:cNvSpPr>
          <p:nvPr>
            <p:ph type="sldNum" sz="quarter" idx="12"/>
          </p:nvPr>
        </p:nvSpPr>
        <p:spPr/>
        <p:txBody>
          <a:bodyPr/>
          <a:lstStyle/>
          <a:p>
            <a:fld id="{0EBFB8C9-7019-4EAC-A83A-95097F24D094}" type="slidenum">
              <a:rPr lang="nl-NL" smtClean="0"/>
              <a:t>‹nr.›</a:t>
            </a:fld>
            <a:endParaRPr lang="nl-NL"/>
          </a:p>
        </p:txBody>
      </p:sp>
    </p:spTree>
    <p:extLst>
      <p:ext uri="{BB962C8B-B14F-4D97-AF65-F5344CB8AC3E}">
        <p14:creationId xmlns:p14="http://schemas.microsoft.com/office/powerpoint/2010/main" val="1909126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E7C68C-672A-24F4-E7E6-EB40C1BC79A9}"/>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61A69BD-D2FC-18BA-305A-498154EFDF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67FE5E67-6794-00DE-D947-BAA82C678EEB}"/>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C46AA92A-8C3E-B490-E72B-E27EEF6D14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C07F75C5-8E81-8CBD-C4B5-E428D252243E}"/>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562880CE-A7B8-661C-AB1F-F1183FA380B2}"/>
              </a:ext>
            </a:extLst>
          </p:cNvPr>
          <p:cNvSpPr>
            <a:spLocks noGrp="1"/>
          </p:cNvSpPr>
          <p:nvPr>
            <p:ph type="dt" sz="half" idx="10"/>
          </p:nvPr>
        </p:nvSpPr>
        <p:spPr/>
        <p:txBody>
          <a:bodyPr/>
          <a:lstStyle/>
          <a:p>
            <a:fld id="{E8E402B4-7C4C-4E6B-A22D-72BE6006F993}" type="datetimeFigureOut">
              <a:rPr lang="nl-NL" smtClean="0"/>
              <a:t>03-04-2025</a:t>
            </a:fld>
            <a:endParaRPr lang="nl-NL"/>
          </a:p>
        </p:txBody>
      </p:sp>
      <p:sp>
        <p:nvSpPr>
          <p:cNvPr id="8" name="Tijdelijke aanduiding voor voettekst 7">
            <a:extLst>
              <a:ext uri="{FF2B5EF4-FFF2-40B4-BE49-F238E27FC236}">
                <a16:creationId xmlns:a16="http://schemas.microsoft.com/office/drawing/2014/main" id="{46F29AA7-8F43-AFF6-80DC-9183A8514AC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25D385E6-7FA4-2D60-6DAF-21D8A8778E7F}"/>
              </a:ext>
            </a:extLst>
          </p:cNvPr>
          <p:cNvSpPr>
            <a:spLocks noGrp="1"/>
          </p:cNvSpPr>
          <p:nvPr>
            <p:ph type="sldNum" sz="quarter" idx="12"/>
          </p:nvPr>
        </p:nvSpPr>
        <p:spPr/>
        <p:txBody>
          <a:bodyPr/>
          <a:lstStyle/>
          <a:p>
            <a:fld id="{0EBFB8C9-7019-4EAC-A83A-95097F24D094}" type="slidenum">
              <a:rPr lang="nl-NL" smtClean="0"/>
              <a:t>‹nr.›</a:t>
            </a:fld>
            <a:endParaRPr lang="nl-NL"/>
          </a:p>
        </p:txBody>
      </p:sp>
    </p:spTree>
    <p:extLst>
      <p:ext uri="{BB962C8B-B14F-4D97-AF65-F5344CB8AC3E}">
        <p14:creationId xmlns:p14="http://schemas.microsoft.com/office/powerpoint/2010/main" val="3736849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232D6B-B53C-3B2A-EFD1-59A1AA2A3E34}"/>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49760057-09A7-530F-35BE-A646907C4580}"/>
              </a:ext>
            </a:extLst>
          </p:cNvPr>
          <p:cNvSpPr>
            <a:spLocks noGrp="1"/>
          </p:cNvSpPr>
          <p:nvPr>
            <p:ph type="dt" sz="half" idx="10"/>
          </p:nvPr>
        </p:nvSpPr>
        <p:spPr/>
        <p:txBody>
          <a:bodyPr/>
          <a:lstStyle/>
          <a:p>
            <a:fld id="{E8E402B4-7C4C-4E6B-A22D-72BE6006F993}" type="datetimeFigureOut">
              <a:rPr lang="nl-NL" smtClean="0"/>
              <a:t>03-04-2025</a:t>
            </a:fld>
            <a:endParaRPr lang="nl-NL"/>
          </a:p>
        </p:txBody>
      </p:sp>
      <p:sp>
        <p:nvSpPr>
          <p:cNvPr id="4" name="Tijdelijke aanduiding voor voettekst 3">
            <a:extLst>
              <a:ext uri="{FF2B5EF4-FFF2-40B4-BE49-F238E27FC236}">
                <a16:creationId xmlns:a16="http://schemas.microsoft.com/office/drawing/2014/main" id="{49F4F542-708A-FE2F-4E55-028E96F17D85}"/>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7BFA93D-2BD0-8668-E6E0-20DD046183E2}"/>
              </a:ext>
            </a:extLst>
          </p:cNvPr>
          <p:cNvSpPr>
            <a:spLocks noGrp="1"/>
          </p:cNvSpPr>
          <p:nvPr>
            <p:ph type="sldNum" sz="quarter" idx="12"/>
          </p:nvPr>
        </p:nvSpPr>
        <p:spPr/>
        <p:txBody>
          <a:bodyPr/>
          <a:lstStyle/>
          <a:p>
            <a:fld id="{0EBFB8C9-7019-4EAC-A83A-95097F24D094}" type="slidenum">
              <a:rPr lang="nl-NL" smtClean="0"/>
              <a:t>‹nr.›</a:t>
            </a:fld>
            <a:endParaRPr lang="nl-NL"/>
          </a:p>
        </p:txBody>
      </p:sp>
    </p:spTree>
    <p:extLst>
      <p:ext uri="{BB962C8B-B14F-4D97-AF65-F5344CB8AC3E}">
        <p14:creationId xmlns:p14="http://schemas.microsoft.com/office/powerpoint/2010/main" val="3321869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2C41C8C3-83DD-123B-51D2-CD81FADACE45}"/>
              </a:ext>
            </a:extLst>
          </p:cNvPr>
          <p:cNvSpPr>
            <a:spLocks noGrp="1"/>
          </p:cNvSpPr>
          <p:nvPr>
            <p:ph type="dt" sz="half" idx="10"/>
          </p:nvPr>
        </p:nvSpPr>
        <p:spPr/>
        <p:txBody>
          <a:bodyPr/>
          <a:lstStyle/>
          <a:p>
            <a:fld id="{E8E402B4-7C4C-4E6B-A22D-72BE6006F993}" type="datetimeFigureOut">
              <a:rPr lang="nl-NL" smtClean="0"/>
              <a:t>03-04-2025</a:t>
            </a:fld>
            <a:endParaRPr lang="nl-NL"/>
          </a:p>
        </p:txBody>
      </p:sp>
      <p:sp>
        <p:nvSpPr>
          <p:cNvPr id="3" name="Tijdelijke aanduiding voor voettekst 2">
            <a:extLst>
              <a:ext uri="{FF2B5EF4-FFF2-40B4-BE49-F238E27FC236}">
                <a16:creationId xmlns:a16="http://schemas.microsoft.com/office/drawing/2014/main" id="{2D94BDF2-AE9B-67AD-589D-47E9C3EFB58C}"/>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96F36442-2C8B-E6B5-6AEA-285740CE48F7}"/>
              </a:ext>
            </a:extLst>
          </p:cNvPr>
          <p:cNvSpPr>
            <a:spLocks noGrp="1"/>
          </p:cNvSpPr>
          <p:nvPr>
            <p:ph type="sldNum" sz="quarter" idx="12"/>
          </p:nvPr>
        </p:nvSpPr>
        <p:spPr/>
        <p:txBody>
          <a:bodyPr/>
          <a:lstStyle/>
          <a:p>
            <a:fld id="{0EBFB8C9-7019-4EAC-A83A-95097F24D094}" type="slidenum">
              <a:rPr lang="nl-NL" smtClean="0"/>
              <a:t>‹nr.›</a:t>
            </a:fld>
            <a:endParaRPr lang="nl-NL"/>
          </a:p>
        </p:txBody>
      </p:sp>
    </p:spTree>
    <p:extLst>
      <p:ext uri="{BB962C8B-B14F-4D97-AF65-F5344CB8AC3E}">
        <p14:creationId xmlns:p14="http://schemas.microsoft.com/office/powerpoint/2010/main" val="255691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B048E7-A40D-5E33-49FF-874F64A9276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A228F5CA-99C3-833E-B912-DCC78DF355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E05650F-35BC-C8A5-96B1-5B1F98C1C2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5ADED57-5467-A4B0-F527-CC8E41A15C2C}"/>
              </a:ext>
            </a:extLst>
          </p:cNvPr>
          <p:cNvSpPr>
            <a:spLocks noGrp="1"/>
          </p:cNvSpPr>
          <p:nvPr>
            <p:ph type="dt" sz="half" idx="10"/>
          </p:nvPr>
        </p:nvSpPr>
        <p:spPr/>
        <p:txBody>
          <a:bodyPr/>
          <a:lstStyle/>
          <a:p>
            <a:fld id="{E8E402B4-7C4C-4E6B-A22D-72BE6006F993}" type="datetimeFigureOut">
              <a:rPr lang="nl-NL" smtClean="0"/>
              <a:t>03-04-2025</a:t>
            </a:fld>
            <a:endParaRPr lang="nl-NL"/>
          </a:p>
        </p:txBody>
      </p:sp>
      <p:sp>
        <p:nvSpPr>
          <p:cNvPr id="6" name="Tijdelijke aanduiding voor voettekst 5">
            <a:extLst>
              <a:ext uri="{FF2B5EF4-FFF2-40B4-BE49-F238E27FC236}">
                <a16:creationId xmlns:a16="http://schemas.microsoft.com/office/drawing/2014/main" id="{0FD119A4-87FD-C583-AD13-BCA341D5FC6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BCE5EDD-FBDB-901C-5F00-FB55D6CD645B}"/>
              </a:ext>
            </a:extLst>
          </p:cNvPr>
          <p:cNvSpPr>
            <a:spLocks noGrp="1"/>
          </p:cNvSpPr>
          <p:nvPr>
            <p:ph type="sldNum" sz="quarter" idx="12"/>
          </p:nvPr>
        </p:nvSpPr>
        <p:spPr/>
        <p:txBody>
          <a:bodyPr/>
          <a:lstStyle/>
          <a:p>
            <a:fld id="{0EBFB8C9-7019-4EAC-A83A-95097F24D094}" type="slidenum">
              <a:rPr lang="nl-NL" smtClean="0"/>
              <a:t>‹nr.›</a:t>
            </a:fld>
            <a:endParaRPr lang="nl-NL"/>
          </a:p>
        </p:txBody>
      </p:sp>
    </p:spTree>
    <p:extLst>
      <p:ext uri="{BB962C8B-B14F-4D97-AF65-F5344CB8AC3E}">
        <p14:creationId xmlns:p14="http://schemas.microsoft.com/office/powerpoint/2010/main" val="2932442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B859B3-07A6-364C-3F8D-DD4FBBDD555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D385CF72-0E31-7074-EA25-B320C3C2C7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8EBFEA65-7764-517B-D883-B68FB8829F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4F5F978-CF33-A040-177B-B21DB991031B}"/>
              </a:ext>
            </a:extLst>
          </p:cNvPr>
          <p:cNvSpPr>
            <a:spLocks noGrp="1"/>
          </p:cNvSpPr>
          <p:nvPr>
            <p:ph type="dt" sz="half" idx="10"/>
          </p:nvPr>
        </p:nvSpPr>
        <p:spPr/>
        <p:txBody>
          <a:bodyPr/>
          <a:lstStyle/>
          <a:p>
            <a:fld id="{E8E402B4-7C4C-4E6B-A22D-72BE6006F993}" type="datetimeFigureOut">
              <a:rPr lang="nl-NL" smtClean="0"/>
              <a:t>03-04-2025</a:t>
            </a:fld>
            <a:endParaRPr lang="nl-NL"/>
          </a:p>
        </p:txBody>
      </p:sp>
      <p:sp>
        <p:nvSpPr>
          <p:cNvPr id="6" name="Tijdelijke aanduiding voor voettekst 5">
            <a:extLst>
              <a:ext uri="{FF2B5EF4-FFF2-40B4-BE49-F238E27FC236}">
                <a16:creationId xmlns:a16="http://schemas.microsoft.com/office/drawing/2014/main" id="{E0515EEE-3C3B-474D-6001-2DEE627AAF3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9527662-B4A5-CB13-226A-B679AF84994B}"/>
              </a:ext>
            </a:extLst>
          </p:cNvPr>
          <p:cNvSpPr>
            <a:spLocks noGrp="1"/>
          </p:cNvSpPr>
          <p:nvPr>
            <p:ph type="sldNum" sz="quarter" idx="12"/>
          </p:nvPr>
        </p:nvSpPr>
        <p:spPr/>
        <p:txBody>
          <a:bodyPr/>
          <a:lstStyle/>
          <a:p>
            <a:fld id="{0EBFB8C9-7019-4EAC-A83A-95097F24D094}" type="slidenum">
              <a:rPr lang="nl-NL" smtClean="0"/>
              <a:t>‹nr.›</a:t>
            </a:fld>
            <a:endParaRPr lang="nl-NL"/>
          </a:p>
        </p:txBody>
      </p:sp>
    </p:spTree>
    <p:extLst>
      <p:ext uri="{BB962C8B-B14F-4D97-AF65-F5344CB8AC3E}">
        <p14:creationId xmlns:p14="http://schemas.microsoft.com/office/powerpoint/2010/main" val="3769517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CDE325E6-B6F0-4D88-24F7-C4C44FCFB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0E0B8753-EC17-86AB-D45F-3FB51DF1FD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B301A58-43F2-C574-A776-013B242EBB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E402B4-7C4C-4E6B-A22D-72BE6006F993}"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CF2FFD0D-50C7-0113-1DD1-BA9C71F3CE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BF1EFCD0-2931-2CAB-A29B-F217CE0B7E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BFB8C9-7019-4EAC-A83A-95097F24D094}" type="slidenum">
              <a:rPr lang="nl-NL" smtClean="0"/>
              <a:t>‹nr.›</a:t>
            </a:fld>
            <a:endParaRPr lang="nl-NL"/>
          </a:p>
        </p:txBody>
      </p:sp>
    </p:spTree>
    <p:extLst>
      <p:ext uri="{BB962C8B-B14F-4D97-AF65-F5344CB8AC3E}">
        <p14:creationId xmlns:p14="http://schemas.microsoft.com/office/powerpoint/2010/main" val="5591606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1273CC-1D48-BE8D-B5B5-C9D9B206CFC4}"/>
              </a:ext>
            </a:extLst>
          </p:cNvPr>
          <p:cNvSpPr>
            <a:spLocks noGrp="1"/>
          </p:cNvSpPr>
          <p:nvPr>
            <p:ph type="ctrTitle"/>
          </p:nvPr>
        </p:nvSpPr>
        <p:spPr>
          <a:xfrm>
            <a:off x="1524000" y="578899"/>
            <a:ext cx="9144000" cy="2387600"/>
          </a:xfrm>
        </p:spPr>
        <p:txBody>
          <a:bodyPr>
            <a:normAutofit/>
          </a:bodyPr>
          <a:lstStyle/>
          <a:p>
            <a:pPr algn="r"/>
            <a:r>
              <a:rPr lang="nl-NL" sz="3200" dirty="0"/>
              <a:t>Actualiteiten in het verzekeringsrecht 2025</a:t>
            </a:r>
          </a:p>
        </p:txBody>
      </p:sp>
      <p:sp>
        <p:nvSpPr>
          <p:cNvPr id="3" name="Ondertitel 2">
            <a:extLst>
              <a:ext uri="{FF2B5EF4-FFF2-40B4-BE49-F238E27FC236}">
                <a16:creationId xmlns:a16="http://schemas.microsoft.com/office/drawing/2014/main" id="{5D41CC05-9BD5-CA5E-F883-70D617F4AAF8}"/>
              </a:ext>
            </a:extLst>
          </p:cNvPr>
          <p:cNvSpPr>
            <a:spLocks noGrp="1"/>
          </p:cNvSpPr>
          <p:nvPr>
            <p:ph type="subTitle" idx="1"/>
          </p:nvPr>
        </p:nvSpPr>
        <p:spPr/>
        <p:txBody>
          <a:bodyPr>
            <a:normAutofit fontScale="92500" lnSpcReduction="20000"/>
          </a:bodyPr>
          <a:lstStyle/>
          <a:p>
            <a:r>
              <a:rPr lang="nl-NL" sz="3600" dirty="0">
                <a:solidFill>
                  <a:srgbClr val="C00000"/>
                </a:solidFill>
              </a:rPr>
              <a:t>AI, Big Data en de precontractuele mededelingsplicht in het verzekeringsrecht</a:t>
            </a:r>
            <a:endParaRPr lang="nl-NL" dirty="0">
              <a:solidFill>
                <a:srgbClr val="C00000"/>
              </a:solidFill>
            </a:endParaRPr>
          </a:p>
          <a:p>
            <a:endParaRPr lang="nl-NL" dirty="0">
              <a:solidFill>
                <a:srgbClr val="C00000"/>
              </a:solidFill>
            </a:endParaRPr>
          </a:p>
          <a:p>
            <a:pPr algn="r"/>
            <a:r>
              <a:rPr lang="nl-NL" dirty="0"/>
              <a:t>mr. dr. Mark Nelemans</a:t>
            </a:r>
          </a:p>
        </p:txBody>
      </p:sp>
      <p:pic>
        <p:nvPicPr>
          <p:cNvPr id="7" name="Graphic 6">
            <a:extLst>
              <a:ext uri="{FF2B5EF4-FFF2-40B4-BE49-F238E27FC236}">
                <a16:creationId xmlns:a16="http://schemas.microsoft.com/office/drawing/2014/main" id="{99DDC790-CBB9-0D39-1DB6-AD8EDDA663C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788989" y="5757202"/>
            <a:ext cx="3879011" cy="891124"/>
          </a:xfrm>
          <a:prstGeom prst="rect">
            <a:avLst/>
          </a:prstGeom>
        </p:spPr>
      </p:pic>
    </p:spTree>
    <p:extLst>
      <p:ext uri="{BB962C8B-B14F-4D97-AF65-F5344CB8AC3E}">
        <p14:creationId xmlns:p14="http://schemas.microsoft.com/office/powerpoint/2010/main" val="3261403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1AA193-018D-6618-690B-4E77215F80B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2AA1E7-CF06-A8D3-F90A-6151DA9B08DF}"/>
              </a:ext>
            </a:extLst>
          </p:cNvPr>
          <p:cNvSpPr>
            <a:spLocks noGrp="1"/>
          </p:cNvSpPr>
          <p:nvPr>
            <p:ph type="title"/>
          </p:nvPr>
        </p:nvSpPr>
        <p:spPr/>
        <p:txBody>
          <a:bodyPr/>
          <a:lstStyle/>
          <a:p>
            <a:r>
              <a:rPr lang="nl-NL" dirty="0">
                <a:solidFill>
                  <a:srgbClr val="C00000"/>
                </a:solidFill>
              </a:rPr>
              <a:t>Risico's en uitdagingen bij AI-implementatie</a:t>
            </a:r>
          </a:p>
        </p:txBody>
      </p:sp>
      <p:sp>
        <p:nvSpPr>
          <p:cNvPr id="3" name="Tijdelijke aanduiding voor inhoud 2">
            <a:extLst>
              <a:ext uri="{FF2B5EF4-FFF2-40B4-BE49-F238E27FC236}">
                <a16:creationId xmlns:a16="http://schemas.microsoft.com/office/drawing/2014/main" id="{E3EE6239-519C-8A46-EBA7-4D4DFA3C65FD}"/>
              </a:ext>
            </a:extLst>
          </p:cNvPr>
          <p:cNvSpPr>
            <a:spLocks noGrp="1"/>
          </p:cNvSpPr>
          <p:nvPr>
            <p:ph idx="1"/>
          </p:nvPr>
        </p:nvSpPr>
        <p:spPr/>
        <p:txBody>
          <a:bodyPr>
            <a:normAutofit fontScale="92500" lnSpcReduction="20000"/>
          </a:bodyPr>
          <a:lstStyle/>
          <a:p>
            <a:r>
              <a:rPr lang="nl-NL" dirty="0"/>
              <a:t>Data-bias: Onjuiste of bevooroordeelde data kunnen leiden tot discriminerende uitkomsten.​</a:t>
            </a:r>
          </a:p>
          <a:p>
            <a:r>
              <a:rPr lang="nl-NL" dirty="0" err="1"/>
              <a:t>Privacykwesties</a:t>
            </a:r>
            <a:r>
              <a:rPr lang="nl-NL" dirty="0"/>
              <a:t>: Verzameling en verwerking van persoonlijke gegevens moeten voldoen aan de AVG.​</a:t>
            </a:r>
          </a:p>
          <a:p>
            <a:r>
              <a:rPr lang="nl-NL" dirty="0"/>
              <a:t>Transparantie: Gebrek aan inzicht in AI-beslissingen kan het klantvertrouwen schaden.​</a:t>
            </a:r>
          </a:p>
          <a:p>
            <a:r>
              <a:rPr lang="nl-NL" dirty="0"/>
              <a:t>Afhankelijkheid van technologie: Overmatige afhankelijkheid kan risico's met zich meebrengen bij systeemfouten of onvoldoende menselijke betrokkenheid.​</a:t>
            </a:r>
          </a:p>
          <a:p>
            <a:r>
              <a:rPr lang="nl-NL" dirty="0"/>
              <a:t>Ethische dilemma's: Balans tussen winstgevendheid en eerlijke en transparante behandeling van klanten.​</a:t>
            </a:r>
          </a:p>
          <a:p>
            <a:r>
              <a:rPr lang="nl-NL" dirty="0"/>
              <a:t>Risico van onverzekerbaarheid.</a:t>
            </a:r>
          </a:p>
        </p:txBody>
      </p:sp>
      <p:pic>
        <p:nvPicPr>
          <p:cNvPr id="6" name="Graphic 5">
            <a:extLst>
              <a:ext uri="{FF2B5EF4-FFF2-40B4-BE49-F238E27FC236}">
                <a16:creationId xmlns:a16="http://schemas.microsoft.com/office/drawing/2014/main" id="{88A514BA-1EAD-54DA-42D7-ABEED033663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2944740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C874FB-83E6-B4EF-37FE-66078DCBC23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2C52731-7D3E-0717-A0A2-FD7147DFF651}"/>
              </a:ext>
            </a:extLst>
          </p:cNvPr>
          <p:cNvSpPr>
            <a:spLocks noGrp="1"/>
          </p:cNvSpPr>
          <p:nvPr>
            <p:ph type="title"/>
          </p:nvPr>
        </p:nvSpPr>
        <p:spPr/>
        <p:txBody>
          <a:bodyPr/>
          <a:lstStyle/>
          <a:p>
            <a:r>
              <a:rPr lang="nl-NL" dirty="0">
                <a:solidFill>
                  <a:srgbClr val="C00000"/>
                </a:solidFill>
              </a:rPr>
              <a:t>Best </a:t>
            </a:r>
            <a:r>
              <a:rPr lang="nl-NL" dirty="0" err="1">
                <a:solidFill>
                  <a:srgbClr val="C00000"/>
                </a:solidFill>
              </a:rPr>
              <a:t>practices</a:t>
            </a:r>
            <a:r>
              <a:rPr lang="nl-NL" dirty="0">
                <a:solidFill>
                  <a:srgbClr val="C00000"/>
                </a:solidFill>
              </a:rPr>
              <a:t> voor verantwoord gebruik van AI</a:t>
            </a:r>
          </a:p>
        </p:txBody>
      </p:sp>
      <p:sp>
        <p:nvSpPr>
          <p:cNvPr id="3" name="Tijdelijke aanduiding voor inhoud 2">
            <a:extLst>
              <a:ext uri="{FF2B5EF4-FFF2-40B4-BE49-F238E27FC236}">
                <a16:creationId xmlns:a16="http://schemas.microsoft.com/office/drawing/2014/main" id="{33AC38C3-9620-EB9B-042C-DE5D8443386B}"/>
              </a:ext>
            </a:extLst>
          </p:cNvPr>
          <p:cNvSpPr>
            <a:spLocks noGrp="1"/>
          </p:cNvSpPr>
          <p:nvPr>
            <p:ph idx="1"/>
          </p:nvPr>
        </p:nvSpPr>
        <p:spPr/>
        <p:txBody>
          <a:bodyPr>
            <a:normAutofit lnSpcReduction="10000"/>
          </a:bodyPr>
          <a:lstStyle/>
          <a:p>
            <a:r>
              <a:rPr lang="nl-NL" dirty="0"/>
              <a:t>Ethisch kader: Het Verbond van Verzekeraars biedt richtlijnen voor verantwoord datagebruik.​</a:t>
            </a:r>
          </a:p>
          <a:p>
            <a:r>
              <a:rPr lang="nl-NL" dirty="0"/>
              <a:t>Menselijke controle: Cruciaal om AI-beslissingen te monitoren en bij te sturen waar nodig.​</a:t>
            </a:r>
          </a:p>
          <a:p>
            <a:r>
              <a:rPr lang="nl-NL" dirty="0"/>
              <a:t>Continue evaluatie: Regelmatige audits van AI-systemen om nauwkeurigheid en eerlijkheid te waarborgen.​</a:t>
            </a:r>
          </a:p>
          <a:p>
            <a:r>
              <a:rPr lang="nl-NL" dirty="0"/>
              <a:t>Transparantie naar klanten: Duidelijke communicatie over hoe en waarom AI wordt ingezet.​</a:t>
            </a:r>
          </a:p>
          <a:p>
            <a:r>
              <a:rPr lang="nl-NL" dirty="0"/>
              <a:t>Opleiding en bewustwording: Training van medewerkers over AI-ethiek en -toepassingen.​​</a:t>
            </a:r>
          </a:p>
        </p:txBody>
      </p:sp>
      <p:pic>
        <p:nvPicPr>
          <p:cNvPr id="6" name="Graphic 5">
            <a:extLst>
              <a:ext uri="{FF2B5EF4-FFF2-40B4-BE49-F238E27FC236}">
                <a16:creationId xmlns:a16="http://schemas.microsoft.com/office/drawing/2014/main" id="{51302528-4812-8279-B70E-D5EF391077C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18405193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95F080-9EEE-7BBD-0C39-4B1BFFBA476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9F3BE54-3B3A-A033-5DD8-17ACFF1451A2}"/>
              </a:ext>
            </a:extLst>
          </p:cNvPr>
          <p:cNvSpPr>
            <a:spLocks noGrp="1"/>
          </p:cNvSpPr>
          <p:nvPr>
            <p:ph type="title"/>
          </p:nvPr>
        </p:nvSpPr>
        <p:spPr/>
        <p:txBody>
          <a:bodyPr/>
          <a:lstStyle/>
          <a:p>
            <a:r>
              <a:rPr lang="nl-NL" dirty="0">
                <a:solidFill>
                  <a:srgbClr val="C00000"/>
                </a:solidFill>
              </a:rPr>
              <a:t>Overzicht van huidige regelgeving voor AI in verzekeringen</a:t>
            </a:r>
          </a:p>
        </p:txBody>
      </p:sp>
      <p:sp>
        <p:nvSpPr>
          <p:cNvPr id="3" name="Tijdelijke aanduiding voor inhoud 2">
            <a:extLst>
              <a:ext uri="{FF2B5EF4-FFF2-40B4-BE49-F238E27FC236}">
                <a16:creationId xmlns:a16="http://schemas.microsoft.com/office/drawing/2014/main" id="{4CC6526D-6630-3C99-C602-A2B8378D456B}"/>
              </a:ext>
            </a:extLst>
          </p:cNvPr>
          <p:cNvSpPr>
            <a:spLocks noGrp="1"/>
          </p:cNvSpPr>
          <p:nvPr>
            <p:ph idx="1"/>
          </p:nvPr>
        </p:nvSpPr>
        <p:spPr/>
        <p:txBody>
          <a:bodyPr>
            <a:normAutofit fontScale="92500" lnSpcReduction="10000"/>
          </a:bodyPr>
          <a:lstStyle/>
          <a:p>
            <a:r>
              <a:rPr lang="nl-NL" dirty="0"/>
              <a:t>AI Act: Europese wetgeving die risico's van AI adresseert en innovatie bevordert.​</a:t>
            </a:r>
          </a:p>
          <a:p>
            <a:r>
              <a:rPr lang="nl-NL" dirty="0"/>
              <a:t>Implementatie: Gefaseerd vanaf 2 februari 2025, volledige werking verwacht in 2026.​</a:t>
            </a:r>
          </a:p>
          <a:p>
            <a:r>
              <a:rPr lang="nl-NL" dirty="0"/>
              <a:t>Toezichthouders: DNB en AFM verantwoordelijk voor naleving in Nederland.​</a:t>
            </a:r>
          </a:p>
          <a:p>
            <a:r>
              <a:rPr lang="nl-NL" dirty="0"/>
              <a:t>Sancties: Boetes tot €35 miljoen of 7% van de wereldwijde jaaromzet bij overtredingen.​</a:t>
            </a:r>
          </a:p>
          <a:p>
            <a:r>
              <a:rPr lang="nl-NL" dirty="0"/>
              <a:t>Doel: Waarborgen van fundamentele rechten en stimuleren van betrouwbare AI.​</a:t>
            </a:r>
          </a:p>
          <a:p>
            <a:r>
              <a:rPr lang="nl-NL" dirty="0"/>
              <a:t>AVG: verbod van profilering.</a:t>
            </a:r>
          </a:p>
        </p:txBody>
      </p:sp>
      <p:pic>
        <p:nvPicPr>
          <p:cNvPr id="6" name="Graphic 5">
            <a:extLst>
              <a:ext uri="{FF2B5EF4-FFF2-40B4-BE49-F238E27FC236}">
                <a16:creationId xmlns:a16="http://schemas.microsoft.com/office/drawing/2014/main" id="{E2BACAAD-75CA-3DC5-099B-0A6FC966B90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1038040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57280E-C431-FD28-EEDA-1A10D50B874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3C4BC59-D350-5F2F-0EF5-93588BD2AAE6}"/>
              </a:ext>
            </a:extLst>
          </p:cNvPr>
          <p:cNvSpPr>
            <a:spLocks noGrp="1"/>
          </p:cNvSpPr>
          <p:nvPr>
            <p:ph type="title"/>
          </p:nvPr>
        </p:nvSpPr>
        <p:spPr/>
        <p:txBody>
          <a:bodyPr/>
          <a:lstStyle/>
          <a:p>
            <a:r>
              <a:rPr lang="nl-NL" dirty="0">
                <a:solidFill>
                  <a:srgbClr val="C00000"/>
                </a:solidFill>
              </a:rPr>
              <a:t>Overzicht van huidige regelgeving voor AI in verzekeringen</a:t>
            </a:r>
          </a:p>
        </p:txBody>
      </p:sp>
      <p:sp>
        <p:nvSpPr>
          <p:cNvPr id="3" name="Tijdelijke aanduiding voor inhoud 2">
            <a:extLst>
              <a:ext uri="{FF2B5EF4-FFF2-40B4-BE49-F238E27FC236}">
                <a16:creationId xmlns:a16="http://schemas.microsoft.com/office/drawing/2014/main" id="{0CC3C561-9F70-D26A-0F87-575200391168}"/>
              </a:ext>
            </a:extLst>
          </p:cNvPr>
          <p:cNvSpPr>
            <a:spLocks noGrp="1"/>
          </p:cNvSpPr>
          <p:nvPr>
            <p:ph idx="1"/>
          </p:nvPr>
        </p:nvSpPr>
        <p:spPr/>
        <p:txBody>
          <a:bodyPr>
            <a:normAutofit fontScale="77500" lnSpcReduction="20000"/>
          </a:bodyPr>
          <a:lstStyle/>
          <a:p>
            <a:r>
              <a:rPr lang="nl-NL" dirty="0"/>
              <a:t>‘Een sterke vangrail kan gevonden worden in artikel 4 sub 4 AVG en artikel 22 AVG, op grond waarvan het ‘pro- fileren’ van verzekeringnemers zonder instemming niet is toegestaan. Art. 4 sub 4 AVG verplicht bekendmaking indien sprake is van profilering en/of geautomatiseerde besluitvoering.’</a:t>
            </a:r>
          </a:p>
          <a:p>
            <a:r>
              <a:rPr lang="nl-NL" dirty="0"/>
              <a:t>Artikel 22 lid 1 AVG: ‘De betrokkene heeft het recht niet te worden onderworpen aan een uitsluitend op geautomatiseerde verwerking, waaronder profilering, gebaseerd besluit waaraan voor hem rechtsgevolgen zijn verbonden of dat hem anderszins in aanmerkelijke mate treft.’ </a:t>
            </a:r>
          </a:p>
          <a:p>
            <a:r>
              <a:rPr lang="nl-NL" dirty="0"/>
              <a:t>‘Artikel 22 lid 2 AVG stelt dat lid 1 niet geldt indien 1) het besluit noodzakelijk is voor de totstandkoming of uitvoering van een overeenkomst tussen de betrokkene en de verwerkingsverantwoordelijke; 2) het is toegestaan op basis van een Unierechtelijke of lidstaatrechtelijke bepaling en de verwerkingsverantwoordelijke passende maatregelen treft om de rechten en vrijheden en gerechtvaardigde belangen van de betrokkene te waarborgen, of 3) berust op de uitdrukkelijke toestemming van de betrokkene.’</a:t>
            </a:r>
          </a:p>
          <a:p>
            <a:pPr marL="0" indent="0">
              <a:buNone/>
            </a:pPr>
            <a:r>
              <a:rPr lang="nl-NL" sz="1400" dirty="0"/>
              <a:t>Bron: M.D.H. Nelemans &amp; D.B. van Ark, ‘AI, big data en de precontractuele mededelingsplicht in het verzekeringsrecht’, </a:t>
            </a:r>
            <a:r>
              <a:rPr lang="nl-NL" sz="1400" i="1" dirty="0"/>
              <a:t>NTHR</a:t>
            </a:r>
            <a:r>
              <a:rPr lang="nl-NL" sz="1400" dirty="0"/>
              <a:t> 2024-6.</a:t>
            </a:r>
          </a:p>
        </p:txBody>
      </p:sp>
      <p:pic>
        <p:nvPicPr>
          <p:cNvPr id="6" name="Graphic 5">
            <a:extLst>
              <a:ext uri="{FF2B5EF4-FFF2-40B4-BE49-F238E27FC236}">
                <a16:creationId xmlns:a16="http://schemas.microsoft.com/office/drawing/2014/main" id="{EF6F4234-227D-5F2B-FDAA-D43710DD017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1127884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A8A7BE-A04C-5642-DE77-EAB25E0BB34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6CB833B-43DF-78DA-952C-BEBA00C5C5B2}"/>
              </a:ext>
            </a:extLst>
          </p:cNvPr>
          <p:cNvSpPr>
            <a:spLocks noGrp="1"/>
          </p:cNvSpPr>
          <p:nvPr>
            <p:ph type="title"/>
          </p:nvPr>
        </p:nvSpPr>
        <p:spPr/>
        <p:txBody>
          <a:bodyPr/>
          <a:lstStyle/>
          <a:p>
            <a:r>
              <a:rPr lang="nl-NL" dirty="0">
                <a:solidFill>
                  <a:srgbClr val="C00000"/>
                </a:solidFill>
              </a:rPr>
              <a:t>Rol van toezichthouders zoals DNB en AFM</a:t>
            </a:r>
          </a:p>
        </p:txBody>
      </p:sp>
      <p:sp>
        <p:nvSpPr>
          <p:cNvPr id="3" name="Tijdelijke aanduiding voor inhoud 2">
            <a:extLst>
              <a:ext uri="{FF2B5EF4-FFF2-40B4-BE49-F238E27FC236}">
                <a16:creationId xmlns:a16="http://schemas.microsoft.com/office/drawing/2014/main" id="{EFC7B8DD-02BD-A83B-B30D-2832FE705667}"/>
              </a:ext>
            </a:extLst>
          </p:cNvPr>
          <p:cNvSpPr>
            <a:spLocks noGrp="1"/>
          </p:cNvSpPr>
          <p:nvPr>
            <p:ph idx="1"/>
          </p:nvPr>
        </p:nvSpPr>
        <p:spPr/>
        <p:txBody>
          <a:bodyPr>
            <a:normAutofit lnSpcReduction="10000"/>
          </a:bodyPr>
          <a:lstStyle/>
          <a:p>
            <a:r>
              <a:rPr lang="nl-NL" dirty="0"/>
              <a:t>DNB: Richtlijnen voor verantwoord AI-gebruik en integratie in risicobeheer.​</a:t>
            </a:r>
          </a:p>
          <a:p>
            <a:r>
              <a:rPr lang="nl-NL" dirty="0"/>
              <a:t>AFM: Focus op consumentenbescherming en transparantie bij AI-toepassingen.​</a:t>
            </a:r>
          </a:p>
          <a:p>
            <a:r>
              <a:rPr lang="nl-NL" dirty="0"/>
              <a:t>Samenwerking: Gezamenlijke inspanningen om consistent toezicht te bieden.​</a:t>
            </a:r>
          </a:p>
          <a:p>
            <a:r>
              <a:rPr lang="nl-NL" dirty="0"/>
              <a:t>Dialoog met sector: Overleg met verzekeraars over best </a:t>
            </a:r>
            <a:r>
              <a:rPr lang="nl-NL" dirty="0" err="1"/>
              <a:t>practices</a:t>
            </a:r>
            <a:r>
              <a:rPr lang="nl-NL" dirty="0"/>
              <a:t> en naleving.​</a:t>
            </a:r>
          </a:p>
          <a:p>
            <a:r>
              <a:rPr lang="nl-NL" dirty="0"/>
              <a:t>Toekomstvisie: Voorbereiding op verdere technologische ontwikkelingen en impact op toezicht.​</a:t>
            </a:r>
          </a:p>
        </p:txBody>
      </p:sp>
      <p:pic>
        <p:nvPicPr>
          <p:cNvPr id="6" name="Graphic 5">
            <a:extLst>
              <a:ext uri="{FF2B5EF4-FFF2-40B4-BE49-F238E27FC236}">
                <a16:creationId xmlns:a16="http://schemas.microsoft.com/office/drawing/2014/main" id="{5E99A8AF-B3A4-BFEC-03B7-90F4721A9CD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1150955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2066AD-7C65-E1CB-ECB9-11792C57875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F7C9205-5D18-DE99-3B88-98C3A02E7196}"/>
              </a:ext>
            </a:extLst>
          </p:cNvPr>
          <p:cNvSpPr>
            <a:spLocks noGrp="1"/>
          </p:cNvSpPr>
          <p:nvPr>
            <p:ph type="title"/>
          </p:nvPr>
        </p:nvSpPr>
        <p:spPr/>
        <p:txBody>
          <a:bodyPr/>
          <a:lstStyle/>
          <a:p>
            <a:r>
              <a:rPr lang="nl-NL" dirty="0">
                <a:solidFill>
                  <a:srgbClr val="C00000"/>
                </a:solidFill>
              </a:rPr>
              <a:t>Toekomstige ontwikkelingen en aanbevelingen</a:t>
            </a:r>
          </a:p>
        </p:txBody>
      </p:sp>
      <p:sp>
        <p:nvSpPr>
          <p:cNvPr id="3" name="Tijdelijke aanduiding voor inhoud 2">
            <a:extLst>
              <a:ext uri="{FF2B5EF4-FFF2-40B4-BE49-F238E27FC236}">
                <a16:creationId xmlns:a16="http://schemas.microsoft.com/office/drawing/2014/main" id="{64230113-DF69-224C-21F1-304DDA38EAD2}"/>
              </a:ext>
            </a:extLst>
          </p:cNvPr>
          <p:cNvSpPr>
            <a:spLocks noGrp="1"/>
          </p:cNvSpPr>
          <p:nvPr>
            <p:ph idx="1"/>
          </p:nvPr>
        </p:nvSpPr>
        <p:spPr/>
        <p:txBody>
          <a:bodyPr>
            <a:normAutofit lnSpcReduction="10000"/>
          </a:bodyPr>
          <a:lstStyle/>
          <a:p>
            <a:r>
              <a:rPr lang="nl-NL" dirty="0"/>
              <a:t>Aanscherping regelgeving: Verwachting van strengere eisen naarmate AI evolueert.</a:t>
            </a:r>
          </a:p>
          <a:p>
            <a:r>
              <a:rPr lang="nl-NL" dirty="0"/>
              <a:t>​Internationale samenwerking: Belang van afstemming met EU-partners voor uniforme standaarden.​</a:t>
            </a:r>
          </a:p>
          <a:p>
            <a:r>
              <a:rPr lang="nl-NL" dirty="0"/>
              <a:t>Innovatie stimuleren: Balans tussen regulering en het bevorderen van technologische vooruitgang.​</a:t>
            </a:r>
          </a:p>
          <a:p>
            <a:r>
              <a:rPr lang="nl-NL" dirty="0"/>
              <a:t>Educatie: Investeren in kennis en vaardigheden rondom AI binnen de sector.​</a:t>
            </a:r>
          </a:p>
          <a:p>
            <a:r>
              <a:rPr lang="nl-NL" dirty="0"/>
              <a:t>Klantgerichtheid: Centraal stellen van klantbelang bij ontwikkeling en implementatie van AI-oplossingen.​</a:t>
            </a:r>
          </a:p>
        </p:txBody>
      </p:sp>
      <p:pic>
        <p:nvPicPr>
          <p:cNvPr id="6" name="Graphic 5">
            <a:extLst>
              <a:ext uri="{FF2B5EF4-FFF2-40B4-BE49-F238E27FC236}">
                <a16:creationId xmlns:a16="http://schemas.microsoft.com/office/drawing/2014/main" id="{EE1E6309-3090-E337-FEAF-BE4965FC0D3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3514240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EA2C1A-D9B5-323A-A1D0-B97EC536C6C6}"/>
              </a:ext>
            </a:extLst>
          </p:cNvPr>
          <p:cNvSpPr>
            <a:spLocks noGrp="1"/>
          </p:cNvSpPr>
          <p:nvPr>
            <p:ph type="title"/>
          </p:nvPr>
        </p:nvSpPr>
        <p:spPr/>
        <p:txBody>
          <a:bodyPr/>
          <a:lstStyle/>
          <a:p>
            <a:r>
              <a:rPr lang="nl-NL" dirty="0">
                <a:solidFill>
                  <a:srgbClr val="C00000"/>
                </a:solidFill>
              </a:rPr>
              <a:t>Inhoud</a:t>
            </a:r>
          </a:p>
        </p:txBody>
      </p:sp>
      <p:sp>
        <p:nvSpPr>
          <p:cNvPr id="3" name="Tijdelijke aanduiding voor inhoud 2">
            <a:extLst>
              <a:ext uri="{FF2B5EF4-FFF2-40B4-BE49-F238E27FC236}">
                <a16:creationId xmlns:a16="http://schemas.microsoft.com/office/drawing/2014/main" id="{647B6944-E504-7EE8-39F9-FB6A1B51DC3C}"/>
              </a:ext>
            </a:extLst>
          </p:cNvPr>
          <p:cNvSpPr>
            <a:spLocks noGrp="1"/>
          </p:cNvSpPr>
          <p:nvPr>
            <p:ph idx="1"/>
          </p:nvPr>
        </p:nvSpPr>
        <p:spPr>
          <a:xfrm>
            <a:off x="838200" y="2558641"/>
            <a:ext cx="10515600" cy="4084147"/>
          </a:xfrm>
        </p:spPr>
        <p:txBody>
          <a:bodyPr>
            <a:normAutofit/>
          </a:bodyPr>
          <a:lstStyle/>
          <a:p>
            <a:r>
              <a:rPr lang="nl-NL" dirty="0"/>
              <a:t>Gebruik AI en big data door verzekeraars</a:t>
            </a:r>
          </a:p>
          <a:p>
            <a:r>
              <a:rPr lang="nl-NL" dirty="0"/>
              <a:t>Juridische en ethische aspecten</a:t>
            </a:r>
          </a:p>
          <a:p>
            <a:r>
              <a:rPr lang="nl-NL" dirty="0"/>
              <a:t>Precontractuele mededelingsplicht bij verzekeringsovereenkomsten</a:t>
            </a:r>
          </a:p>
          <a:p>
            <a:r>
              <a:rPr lang="nl-NL" dirty="0"/>
              <a:t>Implicaties en aandachtspunten bij het gebruik van AI en big data</a:t>
            </a:r>
          </a:p>
          <a:p>
            <a:r>
              <a:rPr lang="nl-NL" dirty="0"/>
              <a:t>Toezichtrechtelijke regulering</a:t>
            </a:r>
          </a:p>
          <a:p>
            <a:endParaRPr lang="nl-NL" dirty="0"/>
          </a:p>
          <a:p>
            <a:pPr marL="0" indent="0">
              <a:buNone/>
            </a:pPr>
            <a:r>
              <a:rPr lang="nl-NL" sz="2400" dirty="0"/>
              <a:t>Artikel: M.D.H. Nelemans &amp; D.B. van Ark, ‘AI, big data en de precontractuele mededelingsplicht in het verzekeringsrecht’, </a:t>
            </a:r>
            <a:r>
              <a:rPr lang="nl-NL" sz="2400" i="1" dirty="0"/>
              <a:t>NTHR</a:t>
            </a:r>
            <a:r>
              <a:rPr lang="nl-NL" sz="2400" dirty="0"/>
              <a:t> 2024-6.</a:t>
            </a:r>
          </a:p>
        </p:txBody>
      </p:sp>
      <p:pic>
        <p:nvPicPr>
          <p:cNvPr id="6" name="Graphic 5">
            <a:extLst>
              <a:ext uri="{FF2B5EF4-FFF2-40B4-BE49-F238E27FC236}">
                <a16:creationId xmlns:a16="http://schemas.microsoft.com/office/drawing/2014/main" id="{5FD5FC78-FF0A-3F01-4C29-BF0B6E53BB2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2881371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76BDF1-A61C-FA5E-AE5F-7CBCBD90935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1A46C0-B69F-15EB-8E5F-3DC4E4204C1C}"/>
              </a:ext>
            </a:extLst>
          </p:cNvPr>
          <p:cNvSpPr>
            <a:spLocks noGrp="1"/>
          </p:cNvSpPr>
          <p:nvPr>
            <p:ph type="title"/>
          </p:nvPr>
        </p:nvSpPr>
        <p:spPr/>
        <p:txBody>
          <a:bodyPr/>
          <a:lstStyle/>
          <a:p>
            <a:r>
              <a:rPr lang="nl-NL" dirty="0">
                <a:solidFill>
                  <a:srgbClr val="C00000"/>
                </a:solidFill>
              </a:rPr>
              <a:t>Gebruik AI en big data door verzekeraars</a:t>
            </a:r>
          </a:p>
        </p:txBody>
      </p:sp>
      <p:sp>
        <p:nvSpPr>
          <p:cNvPr id="3" name="Tijdelijke aanduiding voor inhoud 2">
            <a:extLst>
              <a:ext uri="{FF2B5EF4-FFF2-40B4-BE49-F238E27FC236}">
                <a16:creationId xmlns:a16="http://schemas.microsoft.com/office/drawing/2014/main" id="{7FE36076-BBBE-AE9D-31CC-A067C591E160}"/>
              </a:ext>
            </a:extLst>
          </p:cNvPr>
          <p:cNvSpPr>
            <a:spLocks noGrp="1"/>
          </p:cNvSpPr>
          <p:nvPr>
            <p:ph idx="1"/>
          </p:nvPr>
        </p:nvSpPr>
        <p:spPr/>
        <p:txBody>
          <a:bodyPr>
            <a:normAutofit lnSpcReduction="10000"/>
          </a:bodyPr>
          <a:lstStyle/>
          <a:p>
            <a:r>
              <a:rPr lang="nl-NL" dirty="0"/>
              <a:t>Risicobeoordeling: AI-modellen kunnen een scala aan klantgegevens analyseren.​</a:t>
            </a:r>
          </a:p>
          <a:p>
            <a:r>
              <a:rPr lang="nl-NL" dirty="0"/>
              <a:t>Fraudedetectie: Geavanceerde algoritmen identificeren afwijkende patronen die kunnen wijzen op fraude.​</a:t>
            </a:r>
          </a:p>
          <a:p>
            <a:r>
              <a:rPr lang="nl-NL" dirty="0"/>
              <a:t>Klantenservice: Chatbots en virtuele assistenten kunnen de klantinteractie en efficiëntie verbeteren.​</a:t>
            </a:r>
          </a:p>
          <a:p>
            <a:r>
              <a:rPr lang="nl-NL" dirty="0"/>
              <a:t>Schadeafhandeling: Automatisering versnelt het proces van claimbeoordeling en uitkering.​</a:t>
            </a:r>
          </a:p>
          <a:p>
            <a:r>
              <a:rPr lang="nl-NL" dirty="0"/>
              <a:t>Productontwikkeling: Data-analyse onthult klantbehoeften, mogelijkheden voor gepersonaliseerde verzekeringsproducten.​</a:t>
            </a:r>
          </a:p>
          <a:p>
            <a:pPr marL="0" indent="0">
              <a:buNone/>
            </a:pPr>
            <a:endParaRPr lang="nl-NL" dirty="0"/>
          </a:p>
        </p:txBody>
      </p:sp>
      <p:pic>
        <p:nvPicPr>
          <p:cNvPr id="6" name="Graphic 5">
            <a:extLst>
              <a:ext uri="{FF2B5EF4-FFF2-40B4-BE49-F238E27FC236}">
                <a16:creationId xmlns:a16="http://schemas.microsoft.com/office/drawing/2014/main" id="{62116D99-D041-5EAD-4FD5-433B55B3D45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3486032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C1F48-9790-CFDD-A9C0-3D803DC38AD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FEFB5A4-59AB-6DE5-1D12-5DC016A365C9}"/>
              </a:ext>
            </a:extLst>
          </p:cNvPr>
          <p:cNvSpPr>
            <a:spLocks noGrp="1"/>
          </p:cNvSpPr>
          <p:nvPr>
            <p:ph type="title"/>
          </p:nvPr>
        </p:nvSpPr>
        <p:spPr/>
        <p:txBody>
          <a:bodyPr/>
          <a:lstStyle/>
          <a:p>
            <a:r>
              <a:rPr lang="nl-NL" dirty="0">
                <a:solidFill>
                  <a:srgbClr val="C00000"/>
                </a:solidFill>
              </a:rPr>
              <a:t>Voordelen van AI en big data voor verzekeraars</a:t>
            </a:r>
          </a:p>
        </p:txBody>
      </p:sp>
      <p:sp>
        <p:nvSpPr>
          <p:cNvPr id="3" name="Tijdelijke aanduiding voor inhoud 2">
            <a:extLst>
              <a:ext uri="{FF2B5EF4-FFF2-40B4-BE49-F238E27FC236}">
                <a16:creationId xmlns:a16="http://schemas.microsoft.com/office/drawing/2014/main" id="{D7DF2B87-4F84-7C9E-5AC0-A27868242F68}"/>
              </a:ext>
            </a:extLst>
          </p:cNvPr>
          <p:cNvSpPr>
            <a:spLocks noGrp="1"/>
          </p:cNvSpPr>
          <p:nvPr>
            <p:ph idx="1"/>
          </p:nvPr>
        </p:nvSpPr>
        <p:spPr/>
        <p:txBody>
          <a:bodyPr>
            <a:normAutofit/>
          </a:bodyPr>
          <a:lstStyle/>
          <a:p>
            <a:r>
              <a:rPr lang="nl-NL" dirty="0"/>
              <a:t>Verhoogde nauwkeurigheid: Betere risico-inschattingen leiden tot passende premies.​</a:t>
            </a:r>
          </a:p>
          <a:p>
            <a:r>
              <a:rPr lang="nl-NL" dirty="0"/>
              <a:t>Kostenreductie: Automatisering verlaagt operationele kosten en verhoogt efficiëntie.​</a:t>
            </a:r>
          </a:p>
          <a:p>
            <a:r>
              <a:rPr lang="nl-NL" dirty="0"/>
              <a:t>Verbeterde klanttevredenheid: Snellere en nauwkeurigere services verhogen klantloyaliteit.</a:t>
            </a:r>
          </a:p>
          <a:p>
            <a:r>
              <a:rPr lang="nl-NL" dirty="0"/>
              <a:t>Innovatie: Nieuwe data-gedreven producten en diensten onderscheiden verzekeraars in de markt.​</a:t>
            </a:r>
          </a:p>
        </p:txBody>
      </p:sp>
      <p:pic>
        <p:nvPicPr>
          <p:cNvPr id="6" name="Graphic 5">
            <a:extLst>
              <a:ext uri="{FF2B5EF4-FFF2-40B4-BE49-F238E27FC236}">
                <a16:creationId xmlns:a16="http://schemas.microsoft.com/office/drawing/2014/main" id="{87CE3E00-8109-7675-63AD-49ECB15747C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762904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2F31D-A76D-5F1F-5770-3EC6BABF8F2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B36CD0A-F754-233C-D8E9-69C18DE34EA6}"/>
              </a:ext>
            </a:extLst>
          </p:cNvPr>
          <p:cNvSpPr>
            <a:spLocks noGrp="1"/>
          </p:cNvSpPr>
          <p:nvPr>
            <p:ph type="title"/>
          </p:nvPr>
        </p:nvSpPr>
        <p:spPr/>
        <p:txBody>
          <a:bodyPr/>
          <a:lstStyle/>
          <a:p>
            <a:r>
              <a:rPr lang="nl-NL" dirty="0">
                <a:solidFill>
                  <a:srgbClr val="C00000"/>
                </a:solidFill>
              </a:rPr>
              <a:t>Uitdagingen bij het implementeren van AI en big data</a:t>
            </a:r>
          </a:p>
        </p:txBody>
      </p:sp>
      <p:sp>
        <p:nvSpPr>
          <p:cNvPr id="3" name="Tijdelijke aanduiding voor inhoud 2">
            <a:extLst>
              <a:ext uri="{FF2B5EF4-FFF2-40B4-BE49-F238E27FC236}">
                <a16:creationId xmlns:a16="http://schemas.microsoft.com/office/drawing/2014/main" id="{475D611B-F801-A862-9633-19CDEE79113E}"/>
              </a:ext>
            </a:extLst>
          </p:cNvPr>
          <p:cNvSpPr>
            <a:spLocks noGrp="1"/>
          </p:cNvSpPr>
          <p:nvPr>
            <p:ph idx="1"/>
          </p:nvPr>
        </p:nvSpPr>
        <p:spPr/>
        <p:txBody>
          <a:bodyPr>
            <a:normAutofit lnSpcReduction="10000"/>
          </a:bodyPr>
          <a:lstStyle/>
          <a:p>
            <a:r>
              <a:rPr lang="nl-NL" dirty="0"/>
              <a:t>Data-integriteit: Waarborgen van nauwkeurige en betrouwbare data voor analyses.​</a:t>
            </a:r>
          </a:p>
          <a:p>
            <a:r>
              <a:rPr lang="nl-NL" dirty="0" err="1"/>
              <a:t>Privacyzorgen</a:t>
            </a:r>
            <a:r>
              <a:rPr lang="nl-NL" dirty="0"/>
              <a:t>: Bescherming van klantgegevens tegen ongeoorloofd gebruik.​</a:t>
            </a:r>
          </a:p>
          <a:p>
            <a:r>
              <a:rPr lang="nl-NL" dirty="0"/>
              <a:t>Regelgevingsnaleving: Voldoen aan wet- en regelgeving zoals de AI Act en AVG.​</a:t>
            </a:r>
          </a:p>
          <a:p>
            <a:r>
              <a:rPr lang="nl-NL" dirty="0"/>
              <a:t>Ethische overwegingen: Voorkomen van discriminatie en bias in AI-modellen.​</a:t>
            </a:r>
          </a:p>
          <a:p>
            <a:r>
              <a:rPr lang="nl-NL" dirty="0"/>
              <a:t>Technologische complexiteit: Integratie van AI-systemen in bestaande infrastructuren.</a:t>
            </a:r>
          </a:p>
        </p:txBody>
      </p:sp>
      <p:pic>
        <p:nvPicPr>
          <p:cNvPr id="6" name="Graphic 5">
            <a:extLst>
              <a:ext uri="{FF2B5EF4-FFF2-40B4-BE49-F238E27FC236}">
                <a16:creationId xmlns:a16="http://schemas.microsoft.com/office/drawing/2014/main" id="{B2B72D27-0755-F3E3-6439-61EDFAA282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3899527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B21EC-E30F-8ADF-64A1-1A1836FFF1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52B18CA-18F9-EAF1-3D39-C88C0524E54E}"/>
              </a:ext>
            </a:extLst>
          </p:cNvPr>
          <p:cNvSpPr>
            <a:spLocks noGrp="1"/>
          </p:cNvSpPr>
          <p:nvPr>
            <p:ph type="title"/>
          </p:nvPr>
        </p:nvSpPr>
        <p:spPr/>
        <p:txBody>
          <a:bodyPr/>
          <a:lstStyle/>
          <a:p>
            <a:r>
              <a:rPr lang="nl-NL" dirty="0">
                <a:solidFill>
                  <a:srgbClr val="C00000"/>
                </a:solidFill>
              </a:rPr>
              <a:t>Juridische kaders voor AI en big data in verzekeringen</a:t>
            </a:r>
          </a:p>
        </p:txBody>
      </p:sp>
      <p:sp>
        <p:nvSpPr>
          <p:cNvPr id="3" name="Tijdelijke aanduiding voor inhoud 2">
            <a:extLst>
              <a:ext uri="{FF2B5EF4-FFF2-40B4-BE49-F238E27FC236}">
                <a16:creationId xmlns:a16="http://schemas.microsoft.com/office/drawing/2014/main" id="{0C4B0BB9-8876-D624-0BC2-6CA54CF2A82E}"/>
              </a:ext>
            </a:extLst>
          </p:cNvPr>
          <p:cNvSpPr>
            <a:spLocks noGrp="1"/>
          </p:cNvSpPr>
          <p:nvPr>
            <p:ph idx="1"/>
          </p:nvPr>
        </p:nvSpPr>
        <p:spPr/>
        <p:txBody>
          <a:bodyPr>
            <a:normAutofit lnSpcReduction="10000"/>
          </a:bodyPr>
          <a:lstStyle/>
          <a:p>
            <a:r>
              <a:rPr lang="nl-NL" dirty="0"/>
              <a:t>AI Act: Europese verordening die het gebruik van AI reguleert en risico's minimaliseert</a:t>
            </a:r>
          </a:p>
          <a:p>
            <a:r>
              <a:rPr lang="nl-NL" dirty="0"/>
              <a:t>Algemene Verordening Gegevensbescherming (AVG) stelt eisen aan </a:t>
            </a:r>
            <a:r>
              <a:rPr lang="nl-NL" dirty="0" err="1"/>
              <a:t>data-verwerking</a:t>
            </a:r>
            <a:endParaRPr lang="nl-NL" dirty="0"/>
          </a:p>
          <a:p>
            <a:r>
              <a:rPr lang="nl-NL" dirty="0"/>
              <a:t>Artikel 7:928 BW: Regelt de precontractuele mededelingsplicht van verzekeringnemers</a:t>
            </a:r>
          </a:p>
          <a:p>
            <a:r>
              <a:rPr lang="nl-NL" dirty="0"/>
              <a:t>Toezichthouders: Rollen van AFM en DNB in het monitoren van AI-gebruik door verzekeraars.​Verbond van Verzekeraars</a:t>
            </a:r>
          </a:p>
          <a:p>
            <a:r>
              <a:rPr lang="nl-NL" dirty="0"/>
              <a:t>Contractuele verplichtingen: Duidelijke afspraken over data-gebruik tussen partijen</a:t>
            </a:r>
          </a:p>
        </p:txBody>
      </p:sp>
      <p:pic>
        <p:nvPicPr>
          <p:cNvPr id="6" name="Graphic 5">
            <a:extLst>
              <a:ext uri="{FF2B5EF4-FFF2-40B4-BE49-F238E27FC236}">
                <a16:creationId xmlns:a16="http://schemas.microsoft.com/office/drawing/2014/main" id="{CF605A72-CB54-7ED0-CE38-1F744BF4F22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1765729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C77DBD-E03F-8DDA-607F-0533A109222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0A6915-A9FE-9AD1-40B5-C1D145E3A174}"/>
              </a:ext>
            </a:extLst>
          </p:cNvPr>
          <p:cNvSpPr>
            <a:spLocks noGrp="1"/>
          </p:cNvSpPr>
          <p:nvPr>
            <p:ph type="title"/>
          </p:nvPr>
        </p:nvSpPr>
        <p:spPr/>
        <p:txBody>
          <a:bodyPr/>
          <a:lstStyle/>
          <a:p>
            <a:r>
              <a:rPr lang="nl-NL" dirty="0">
                <a:solidFill>
                  <a:srgbClr val="C00000"/>
                </a:solidFill>
              </a:rPr>
              <a:t>Ethische vraagstukken bij AI en big data</a:t>
            </a:r>
          </a:p>
        </p:txBody>
      </p:sp>
      <p:sp>
        <p:nvSpPr>
          <p:cNvPr id="3" name="Tijdelijke aanduiding voor inhoud 2">
            <a:extLst>
              <a:ext uri="{FF2B5EF4-FFF2-40B4-BE49-F238E27FC236}">
                <a16:creationId xmlns:a16="http://schemas.microsoft.com/office/drawing/2014/main" id="{31144391-315C-131F-75CE-8039FD6F8C27}"/>
              </a:ext>
            </a:extLst>
          </p:cNvPr>
          <p:cNvSpPr>
            <a:spLocks noGrp="1"/>
          </p:cNvSpPr>
          <p:nvPr>
            <p:ph idx="1"/>
          </p:nvPr>
        </p:nvSpPr>
        <p:spPr/>
        <p:txBody>
          <a:bodyPr>
            <a:normAutofit lnSpcReduction="10000"/>
          </a:bodyPr>
          <a:lstStyle/>
          <a:p>
            <a:r>
              <a:rPr lang="nl-NL" dirty="0"/>
              <a:t>Discriminatie: Risico op bias in AI-algoritmen die bepaalde groepen benadelen.​</a:t>
            </a:r>
          </a:p>
          <a:p>
            <a:r>
              <a:rPr lang="nl-NL" dirty="0"/>
              <a:t>Transparantie: Behoefte aan uitleg over hoe AI-beslissingen tot stand komen.​</a:t>
            </a:r>
          </a:p>
          <a:p>
            <a:r>
              <a:rPr lang="nl-NL" dirty="0"/>
              <a:t>Autonomie: Balans tussen menselijke controle en AI-gestuurde besluitvorming.​</a:t>
            </a:r>
          </a:p>
          <a:p>
            <a:r>
              <a:rPr lang="nl-NL" dirty="0"/>
              <a:t>Verantwoordelijkheid: Wie is aansprakelijk bij fouten gemaakt door AI-systemen?​</a:t>
            </a:r>
          </a:p>
          <a:p>
            <a:r>
              <a:rPr lang="nl-NL" dirty="0"/>
              <a:t>Privacy: Waarborgen van vertrouwelijkheid en toestemming bij data-verzameling.</a:t>
            </a:r>
          </a:p>
        </p:txBody>
      </p:sp>
      <p:pic>
        <p:nvPicPr>
          <p:cNvPr id="6" name="Graphic 5">
            <a:extLst>
              <a:ext uri="{FF2B5EF4-FFF2-40B4-BE49-F238E27FC236}">
                <a16:creationId xmlns:a16="http://schemas.microsoft.com/office/drawing/2014/main" id="{B4B49124-2BDD-1121-50F0-BE86ADFCCA2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4044728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759A01-DE17-164D-6207-618492E8B3A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501600C-88F7-0913-6B16-50ECD01D67E2}"/>
              </a:ext>
            </a:extLst>
          </p:cNvPr>
          <p:cNvSpPr>
            <a:spLocks noGrp="1"/>
          </p:cNvSpPr>
          <p:nvPr>
            <p:ph type="title"/>
          </p:nvPr>
        </p:nvSpPr>
        <p:spPr/>
        <p:txBody>
          <a:bodyPr/>
          <a:lstStyle/>
          <a:p>
            <a:r>
              <a:rPr lang="nl-NL" dirty="0">
                <a:solidFill>
                  <a:srgbClr val="C00000"/>
                </a:solidFill>
              </a:rPr>
              <a:t>Definitie en belang van de precontractuele mededelingsplicht</a:t>
            </a:r>
          </a:p>
        </p:txBody>
      </p:sp>
      <p:sp>
        <p:nvSpPr>
          <p:cNvPr id="3" name="Tijdelijke aanduiding voor inhoud 2">
            <a:extLst>
              <a:ext uri="{FF2B5EF4-FFF2-40B4-BE49-F238E27FC236}">
                <a16:creationId xmlns:a16="http://schemas.microsoft.com/office/drawing/2014/main" id="{77A1DFA4-64AF-F2E1-D2E3-8FAB3610CF01}"/>
              </a:ext>
            </a:extLst>
          </p:cNvPr>
          <p:cNvSpPr>
            <a:spLocks noGrp="1"/>
          </p:cNvSpPr>
          <p:nvPr>
            <p:ph idx="1"/>
          </p:nvPr>
        </p:nvSpPr>
        <p:spPr/>
        <p:txBody>
          <a:bodyPr>
            <a:normAutofit lnSpcReduction="10000"/>
          </a:bodyPr>
          <a:lstStyle/>
          <a:p>
            <a:r>
              <a:rPr lang="nl-NL" dirty="0"/>
              <a:t>Wettelijke basis: Artikel 7:928 BW verplicht de aspirant-verzekeringnemer tot het verstrekken van relevante informatie.​</a:t>
            </a:r>
          </a:p>
          <a:p>
            <a:r>
              <a:rPr lang="nl-NL" dirty="0"/>
              <a:t>Doel: Verzekeraar in staat stellen een accurate risico-inschatting te maken.</a:t>
            </a:r>
          </a:p>
          <a:p>
            <a:r>
              <a:rPr lang="nl-NL" dirty="0"/>
              <a:t>Gevolgen bij schending: Mogelijke nietigheid of aanpassing van de verzekeringsovereenkomst.​</a:t>
            </a:r>
          </a:p>
          <a:p>
            <a:r>
              <a:rPr lang="nl-NL" dirty="0"/>
              <a:t>Verantwoordelijkheid: Verzekeringnemer moet alle bekende </a:t>
            </a:r>
            <a:r>
              <a:rPr lang="nl-NL" i="1" dirty="0"/>
              <a:t>relevante</a:t>
            </a:r>
            <a:r>
              <a:rPr lang="nl-NL" dirty="0"/>
              <a:t> feiten melden (kennisvereiste en kenbaarheidsvereiste).</a:t>
            </a:r>
          </a:p>
          <a:p>
            <a:r>
              <a:rPr lang="nl-NL" dirty="0"/>
              <a:t>​Uitzonderingen: Geen plicht om informatie te verstrekken die de verzekeraar al kent of behoort te kennen (art. 7:928 lid 4 BW).</a:t>
            </a:r>
          </a:p>
        </p:txBody>
      </p:sp>
      <p:pic>
        <p:nvPicPr>
          <p:cNvPr id="6" name="Graphic 5">
            <a:extLst>
              <a:ext uri="{FF2B5EF4-FFF2-40B4-BE49-F238E27FC236}">
                <a16:creationId xmlns:a16="http://schemas.microsoft.com/office/drawing/2014/main" id="{4727496F-E02E-0492-0B50-68FB0C91698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1647570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CF5EE4-1949-650B-CCB7-0EA459F62664}"/>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8CE8A6F-C45E-D9D4-E994-6E6A9A01A142}"/>
              </a:ext>
            </a:extLst>
          </p:cNvPr>
          <p:cNvSpPr>
            <a:spLocks noGrp="1"/>
          </p:cNvSpPr>
          <p:nvPr>
            <p:ph type="title"/>
          </p:nvPr>
        </p:nvSpPr>
        <p:spPr/>
        <p:txBody>
          <a:bodyPr/>
          <a:lstStyle/>
          <a:p>
            <a:r>
              <a:rPr lang="nl-NL" dirty="0">
                <a:solidFill>
                  <a:srgbClr val="C00000"/>
                </a:solidFill>
              </a:rPr>
              <a:t>AI en de precontractuele mededelingsplicht</a:t>
            </a:r>
          </a:p>
        </p:txBody>
      </p:sp>
      <p:sp>
        <p:nvSpPr>
          <p:cNvPr id="3" name="Tijdelijke aanduiding voor inhoud 2">
            <a:extLst>
              <a:ext uri="{FF2B5EF4-FFF2-40B4-BE49-F238E27FC236}">
                <a16:creationId xmlns:a16="http://schemas.microsoft.com/office/drawing/2014/main" id="{C32F86E8-FDC0-7EF2-F9FF-B403267354D4}"/>
              </a:ext>
            </a:extLst>
          </p:cNvPr>
          <p:cNvSpPr>
            <a:spLocks noGrp="1"/>
          </p:cNvSpPr>
          <p:nvPr>
            <p:ph idx="1"/>
          </p:nvPr>
        </p:nvSpPr>
        <p:spPr>
          <a:xfrm>
            <a:off x="838200" y="1690688"/>
            <a:ext cx="10515600" cy="4486275"/>
          </a:xfrm>
        </p:spPr>
        <p:txBody>
          <a:bodyPr>
            <a:normAutofit/>
          </a:bodyPr>
          <a:lstStyle/>
          <a:p>
            <a:r>
              <a:rPr lang="nl-NL" dirty="0"/>
              <a:t>Data-verzameling: AI stelt verzekeraars in staat zelfstandig informatie over klanten te verzamelen.​</a:t>
            </a:r>
          </a:p>
          <a:p>
            <a:r>
              <a:rPr lang="nl-NL" dirty="0"/>
              <a:t>Informatie-asymmetrie: Verschuiving doordat verzekeraars mogelijk meer weten dan klanten.</a:t>
            </a:r>
          </a:p>
          <a:p>
            <a:r>
              <a:rPr lang="nl-NL" dirty="0"/>
              <a:t>​Impact op mededelingsplicht: Discussie over de reikwijdte van de plicht bij beschikbare data.</a:t>
            </a:r>
          </a:p>
          <a:p>
            <a:r>
              <a:rPr lang="nl-NL" dirty="0"/>
              <a:t>Effect op de gevolgen bij een schending van art. 7:928 lid 1 BW?</a:t>
            </a:r>
          </a:p>
          <a:p>
            <a:endParaRPr lang="nl-NL" dirty="0"/>
          </a:p>
        </p:txBody>
      </p:sp>
      <p:pic>
        <p:nvPicPr>
          <p:cNvPr id="6" name="Graphic 5">
            <a:extLst>
              <a:ext uri="{FF2B5EF4-FFF2-40B4-BE49-F238E27FC236}">
                <a16:creationId xmlns:a16="http://schemas.microsoft.com/office/drawing/2014/main" id="{D5B8CF30-E0C1-1F0A-EB9A-FBE72F34706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9495" y="6057361"/>
            <a:ext cx="2862172" cy="657526"/>
          </a:xfrm>
          <a:prstGeom prst="rect">
            <a:avLst/>
          </a:prstGeom>
        </p:spPr>
      </p:pic>
    </p:spTree>
    <p:extLst>
      <p:ext uri="{BB962C8B-B14F-4D97-AF65-F5344CB8AC3E}">
        <p14:creationId xmlns:p14="http://schemas.microsoft.com/office/powerpoint/2010/main" val="3157358438"/>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304</TotalTime>
  <Words>1127</Words>
  <Application>Microsoft Macintosh PowerPoint</Application>
  <PresentationFormat>Breedbeeld</PresentationFormat>
  <Paragraphs>89</Paragraphs>
  <Slides>15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Arial</vt:lpstr>
      <vt:lpstr>Calibri</vt:lpstr>
      <vt:lpstr>Calibri Light</vt:lpstr>
      <vt:lpstr>Kantoorthema</vt:lpstr>
      <vt:lpstr>Actualiteiten in het verzekeringsrecht 2025</vt:lpstr>
      <vt:lpstr>Inhoud</vt:lpstr>
      <vt:lpstr>Gebruik AI en big data door verzekeraars</vt:lpstr>
      <vt:lpstr>Voordelen van AI en big data voor verzekeraars</vt:lpstr>
      <vt:lpstr>Uitdagingen bij het implementeren van AI en big data</vt:lpstr>
      <vt:lpstr>Juridische kaders voor AI en big data in verzekeringen</vt:lpstr>
      <vt:lpstr>Ethische vraagstukken bij AI en big data</vt:lpstr>
      <vt:lpstr>Definitie en belang van de precontractuele mededelingsplicht</vt:lpstr>
      <vt:lpstr>AI en de precontractuele mededelingsplicht</vt:lpstr>
      <vt:lpstr>Risico's en uitdagingen bij AI-implementatie</vt:lpstr>
      <vt:lpstr>Best practices voor verantwoord gebruik van AI</vt:lpstr>
      <vt:lpstr>Overzicht van huidige regelgeving voor AI in verzekeringen</vt:lpstr>
      <vt:lpstr>Overzicht van huidige regelgeving voor AI in verzekeringen</vt:lpstr>
      <vt:lpstr>Rol van toezichthouders zoals DNB en AFM</vt:lpstr>
      <vt:lpstr>Toekomstige ontwikkelingen en aanbevelingen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HUURRECHT  Bijeenkomst 5 (2024)</dc:title>
  <dc:creator>Auteur</dc:creator>
  <cp:lastModifiedBy>Fred de Jong</cp:lastModifiedBy>
  <cp:revision>61</cp:revision>
  <dcterms:created xsi:type="dcterms:W3CDTF">2024-03-03T13:28:51Z</dcterms:created>
  <dcterms:modified xsi:type="dcterms:W3CDTF">2025-04-03T08:56:13Z</dcterms:modified>
</cp:coreProperties>
</file>