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modernComment_209_F2332024.xml" ContentType="application/vnd.ms-powerpoint.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524" r:id="rId3"/>
    <p:sldId id="525" r:id="rId4"/>
    <p:sldId id="534" r:id="rId5"/>
    <p:sldId id="526" r:id="rId6"/>
    <p:sldId id="537" r:id="rId7"/>
    <p:sldId id="530" r:id="rId8"/>
    <p:sldId id="520" r:id="rId9"/>
    <p:sldId id="535" r:id="rId10"/>
    <p:sldId id="521" r:id="rId11"/>
    <p:sldId id="522" r:id="rId12"/>
    <p:sldId id="529" r:id="rId13"/>
    <p:sldId id="532" r:id="rId14"/>
    <p:sldId id="258" r:id="rId15"/>
    <p:sldId id="265" r:id="rId16"/>
    <p:sldId id="533" r:id="rId17"/>
    <p:sldId id="523" r:id="rId18"/>
    <p:sldId id="538" r:id="rId19"/>
    <p:sldId id="350" r:id="rId2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5B4A9C6-46DB-9D6F-4761-2BBB220627B6}" name="secretariaat" initials="s" userId="S::secretariaattfd@tuchtraadfd.nl::fb5a39c2-a3cc-4ffa-9f24-41850083f2b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03" autoAdjust="0"/>
    <p:restoredTop sz="70505" autoAdjust="0"/>
  </p:normalViewPr>
  <p:slideViewPr>
    <p:cSldViewPr snapToGrid="0">
      <p:cViewPr varScale="1">
        <p:scale>
          <a:sx n="75" d="100"/>
          <a:sy n="75" d="100"/>
        </p:scale>
        <p:origin x="188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8/10/relationships/authors" Target="author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omments/modernComment_209_F2332024.xml><?xml version="1.0" encoding="utf-8"?>
<p188:cmLst xmlns:a="http://schemas.openxmlformats.org/drawingml/2006/main" xmlns:r="http://schemas.openxmlformats.org/officeDocument/2006/relationships" xmlns:p188="http://schemas.microsoft.com/office/powerpoint/2018/8/main">
  <p188:cm id="{7CD1C2C5-828F-4202-8886-2FD7BFFE8C49}" authorId="{95B4A9C6-46DB-9D6F-4761-2BBB220627B6}" status="resolved" created="2025-04-01T07:42:52.016" complete="100000">
    <ac:txMkLst xmlns:ac="http://schemas.microsoft.com/office/drawing/2013/main/command">
      <pc:docMk xmlns:pc="http://schemas.microsoft.com/office/powerpoint/2013/main/command"/>
      <pc:sldMk xmlns:pc="http://schemas.microsoft.com/office/powerpoint/2013/main/command" cId="4063436836" sldId="521"/>
      <ac:spMk id="3" creationId="{CD95717C-DDE8-885C-6E3A-A7B4254635B5}"/>
      <ac:txMk cp="391" len="18">
        <ac:context len="431" hash="1371014237"/>
      </ac:txMk>
    </ac:txMkLst>
    <p188:pos x="3417606" y="2276356"/>
    <p188:txBody>
      <a:bodyPr/>
      <a:lstStyle/>
      <a:p>
        <a:r>
          <a:rPr lang="nl-NL"/>
          <a:t>Hoe kun je een openbare plek stelen? 
Ik zou er misschien aan toevoegen wat er is gestolen. Of iets als:  ‘diefstal die plaatsvindt op een openbare plek ‘(loopt dat?)</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3791E8-DCE5-4B11-9ADC-FEE58ABB58E5}" type="datetimeFigureOut">
              <a:rPr lang="nl-NL" smtClean="0"/>
              <a:t>03-04-2025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9BEE03-1A70-4D21-B485-6B07798677AA}" type="slidenum">
              <a:rPr lang="nl-NL" smtClean="0"/>
              <a:t>‹nr.›</a:t>
            </a:fld>
            <a:endParaRPr lang="nl-NL"/>
          </a:p>
        </p:txBody>
      </p:sp>
    </p:spTree>
    <p:extLst>
      <p:ext uri="{BB962C8B-B14F-4D97-AF65-F5344CB8AC3E}">
        <p14:creationId xmlns:p14="http://schemas.microsoft.com/office/powerpoint/2010/main" val="42080557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EC9BEE03-1A70-4D21-B485-6B07798677AA}" type="slidenum">
              <a:rPr lang="nl-NL" smtClean="0"/>
              <a:t>2</a:t>
            </a:fld>
            <a:endParaRPr lang="nl-NL"/>
          </a:p>
        </p:txBody>
      </p:sp>
    </p:spTree>
    <p:extLst>
      <p:ext uri="{BB962C8B-B14F-4D97-AF65-F5344CB8AC3E}">
        <p14:creationId xmlns:p14="http://schemas.microsoft.com/office/powerpoint/2010/main" val="11675453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A061510-8B0C-4AAC-9A62-3F4C043DFC0A}" type="slidenum">
              <a:rPr lang="nl-NL" smtClean="0"/>
              <a:t>19</a:t>
            </a:fld>
            <a:endParaRPr lang="nl-NL" dirty="0"/>
          </a:p>
        </p:txBody>
      </p:sp>
    </p:spTree>
    <p:extLst>
      <p:ext uri="{BB962C8B-B14F-4D97-AF65-F5344CB8AC3E}">
        <p14:creationId xmlns:p14="http://schemas.microsoft.com/office/powerpoint/2010/main" val="1801010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Een van de belangrijkste ontwikkeling (in onze ogen) is eigenlijk wel de uitspraak van </a:t>
            </a:r>
            <a:r>
              <a:rPr lang="nl-NL" dirty="0" err="1"/>
              <a:t>Kifid</a:t>
            </a:r>
            <a:r>
              <a:rPr lang="nl-NL" dirty="0"/>
              <a:t> van……..</a:t>
            </a:r>
          </a:p>
        </p:txBody>
      </p:sp>
      <p:sp>
        <p:nvSpPr>
          <p:cNvPr id="4" name="Tijdelijke aanduiding voor dianummer 3"/>
          <p:cNvSpPr>
            <a:spLocks noGrp="1"/>
          </p:cNvSpPr>
          <p:nvPr>
            <p:ph type="sldNum" sz="quarter" idx="5"/>
          </p:nvPr>
        </p:nvSpPr>
        <p:spPr/>
        <p:txBody>
          <a:bodyPr/>
          <a:lstStyle/>
          <a:p>
            <a:fld id="{EC9BEE03-1A70-4D21-B485-6B07798677AA}" type="slidenum">
              <a:rPr lang="nl-NL" smtClean="0"/>
              <a:t>3</a:t>
            </a:fld>
            <a:endParaRPr lang="nl-NL"/>
          </a:p>
        </p:txBody>
      </p:sp>
    </p:spTree>
    <p:extLst>
      <p:ext uri="{BB962C8B-B14F-4D97-AF65-F5344CB8AC3E}">
        <p14:creationId xmlns:p14="http://schemas.microsoft.com/office/powerpoint/2010/main" val="7977377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EC9BEE03-1A70-4D21-B485-6B07798677AA}" type="slidenum">
              <a:rPr lang="nl-NL" smtClean="0"/>
              <a:t>4</a:t>
            </a:fld>
            <a:endParaRPr lang="nl-NL"/>
          </a:p>
        </p:txBody>
      </p:sp>
    </p:spTree>
    <p:extLst>
      <p:ext uri="{BB962C8B-B14F-4D97-AF65-F5344CB8AC3E}">
        <p14:creationId xmlns:p14="http://schemas.microsoft.com/office/powerpoint/2010/main" val="1074800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Uit deze uitspraak een aantal factoren geïdentificeerd en nader uitgewerkt met praktijkvoorbeelden om een beter beeld te krijgen hoe het een en ander zich tot elkaar verhoudt en gewogen wordt. Toetsing van belang concrete omstandigheden van het geval. </a:t>
            </a:r>
          </a:p>
        </p:txBody>
      </p:sp>
      <p:sp>
        <p:nvSpPr>
          <p:cNvPr id="4" name="Tijdelijke aanduiding voor dianummer 3"/>
          <p:cNvSpPr>
            <a:spLocks noGrp="1"/>
          </p:cNvSpPr>
          <p:nvPr>
            <p:ph type="sldNum" sz="quarter" idx="5"/>
          </p:nvPr>
        </p:nvSpPr>
        <p:spPr/>
        <p:txBody>
          <a:bodyPr/>
          <a:lstStyle/>
          <a:p>
            <a:fld id="{EC9BEE03-1A70-4D21-B485-6B07798677AA}" type="slidenum">
              <a:rPr lang="nl-NL" smtClean="0"/>
              <a:t>5</a:t>
            </a:fld>
            <a:endParaRPr lang="nl-NL"/>
          </a:p>
        </p:txBody>
      </p:sp>
    </p:spTree>
    <p:extLst>
      <p:ext uri="{BB962C8B-B14F-4D97-AF65-F5344CB8AC3E}">
        <p14:creationId xmlns:p14="http://schemas.microsoft.com/office/powerpoint/2010/main" val="14437902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Wij hebben in ons artikel 3 factoren geïdentificeerd om vast te stellen of FD een beroep toekomt op de normale voorzichtigheid. De </a:t>
            </a:r>
            <a:r>
              <a:rPr lang="nl-NL" dirty="0" err="1"/>
              <a:t>vw</a:t>
            </a:r>
            <a:r>
              <a:rPr lang="nl-NL" dirty="0"/>
              <a:t> (er </a:t>
            </a:r>
            <a:r>
              <a:rPr lang="nl-NL" dirty="0" err="1"/>
              <a:t>vanuitgaande</a:t>
            </a:r>
            <a:r>
              <a:rPr lang="nl-NL" dirty="0"/>
              <a:t> dat ze van toepassing zijn), de aard van de verzekering en moment van onbedachtzaamheid en de concrete omstandigheden van het geval.</a:t>
            </a:r>
          </a:p>
        </p:txBody>
      </p:sp>
      <p:sp>
        <p:nvSpPr>
          <p:cNvPr id="4" name="Tijdelijke aanduiding voor dianummer 3"/>
          <p:cNvSpPr>
            <a:spLocks noGrp="1"/>
          </p:cNvSpPr>
          <p:nvPr>
            <p:ph type="sldNum" sz="quarter" idx="5"/>
          </p:nvPr>
        </p:nvSpPr>
        <p:spPr/>
        <p:txBody>
          <a:bodyPr/>
          <a:lstStyle/>
          <a:p>
            <a:fld id="{EC9BEE03-1A70-4D21-B485-6B07798677AA}" type="slidenum">
              <a:rPr lang="nl-NL" smtClean="0"/>
              <a:t>6</a:t>
            </a:fld>
            <a:endParaRPr lang="nl-NL"/>
          </a:p>
        </p:txBody>
      </p:sp>
    </p:spTree>
    <p:extLst>
      <p:ext uri="{BB962C8B-B14F-4D97-AF65-F5344CB8AC3E}">
        <p14:creationId xmlns:p14="http://schemas.microsoft.com/office/powerpoint/2010/main" val="16698111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EC9BEE03-1A70-4D21-B485-6B07798677AA}" type="slidenum">
              <a:rPr lang="nl-NL" smtClean="0"/>
              <a:t>12</a:t>
            </a:fld>
            <a:endParaRPr lang="nl-NL"/>
          </a:p>
        </p:txBody>
      </p:sp>
    </p:spTree>
    <p:extLst>
      <p:ext uri="{BB962C8B-B14F-4D97-AF65-F5344CB8AC3E}">
        <p14:creationId xmlns:p14="http://schemas.microsoft.com/office/powerpoint/2010/main" val="38205416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EC9BEE03-1A70-4D21-B485-6B07798677AA}" type="slidenum">
              <a:rPr lang="nl-NL" smtClean="0"/>
              <a:t>14</a:t>
            </a:fld>
            <a:endParaRPr lang="nl-NL"/>
          </a:p>
        </p:txBody>
      </p:sp>
    </p:spTree>
    <p:extLst>
      <p:ext uri="{BB962C8B-B14F-4D97-AF65-F5344CB8AC3E}">
        <p14:creationId xmlns:p14="http://schemas.microsoft.com/office/powerpoint/2010/main" val="20495703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EC9BEE03-1A70-4D21-B485-6B07798677AA}" type="slidenum">
              <a:rPr lang="nl-NL" smtClean="0"/>
              <a:t>15</a:t>
            </a:fld>
            <a:endParaRPr lang="nl-NL"/>
          </a:p>
        </p:txBody>
      </p:sp>
    </p:spTree>
    <p:extLst>
      <p:ext uri="{BB962C8B-B14F-4D97-AF65-F5344CB8AC3E}">
        <p14:creationId xmlns:p14="http://schemas.microsoft.com/office/powerpoint/2010/main" val="17585274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EC9BEE03-1A70-4D21-B485-6B07798677AA}" type="slidenum">
              <a:rPr lang="nl-NL" smtClean="0"/>
              <a:t>17</a:t>
            </a:fld>
            <a:endParaRPr lang="nl-NL"/>
          </a:p>
        </p:txBody>
      </p:sp>
    </p:spTree>
    <p:extLst>
      <p:ext uri="{BB962C8B-B14F-4D97-AF65-F5344CB8AC3E}">
        <p14:creationId xmlns:p14="http://schemas.microsoft.com/office/powerpoint/2010/main" val="769157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5B6B6C1-F490-9D7A-E001-CA160A66D31B}"/>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B40970E4-93F6-296B-4C50-435E15D1D7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CA20ABEE-5116-17F9-4005-E1B054789095}"/>
              </a:ext>
            </a:extLst>
          </p:cNvPr>
          <p:cNvSpPr>
            <a:spLocks noGrp="1"/>
          </p:cNvSpPr>
          <p:nvPr>
            <p:ph type="dt" sz="half" idx="10"/>
          </p:nvPr>
        </p:nvSpPr>
        <p:spPr/>
        <p:txBody>
          <a:bodyPr/>
          <a:lstStyle/>
          <a:p>
            <a:fld id="{E02DC3B1-8EE0-4B1C-9443-285A5208EAE6}" type="datetimeFigureOut">
              <a:rPr lang="nl-NL" smtClean="0"/>
              <a:t>03-04-2025</a:t>
            </a:fld>
            <a:endParaRPr lang="nl-NL"/>
          </a:p>
        </p:txBody>
      </p:sp>
      <p:sp>
        <p:nvSpPr>
          <p:cNvPr id="5" name="Tijdelijke aanduiding voor voettekst 4">
            <a:extLst>
              <a:ext uri="{FF2B5EF4-FFF2-40B4-BE49-F238E27FC236}">
                <a16:creationId xmlns:a16="http://schemas.microsoft.com/office/drawing/2014/main" id="{B11E6889-F036-68A9-DA01-27C2B10F8D7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CD7FEFE-4A29-D7DF-E97E-71C00D39FF0D}"/>
              </a:ext>
            </a:extLst>
          </p:cNvPr>
          <p:cNvSpPr>
            <a:spLocks noGrp="1"/>
          </p:cNvSpPr>
          <p:nvPr>
            <p:ph type="sldNum" sz="quarter" idx="12"/>
          </p:nvPr>
        </p:nvSpPr>
        <p:spPr/>
        <p:txBody>
          <a:bodyPr/>
          <a:lstStyle/>
          <a:p>
            <a:fld id="{765717EC-C64C-4DF8-9474-EE529939012B}" type="slidenum">
              <a:rPr lang="nl-NL" smtClean="0"/>
              <a:t>‹nr.›</a:t>
            </a:fld>
            <a:endParaRPr lang="nl-NL"/>
          </a:p>
        </p:txBody>
      </p:sp>
    </p:spTree>
    <p:extLst>
      <p:ext uri="{BB962C8B-B14F-4D97-AF65-F5344CB8AC3E}">
        <p14:creationId xmlns:p14="http://schemas.microsoft.com/office/powerpoint/2010/main" val="35299309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332913-90A0-5641-9AC5-23CCAE4673BB}"/>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9AC9065D-F906-9469-8848-7124873715A4}"/>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D3A583E-EAF6-6DF1-374D-8111A0D66E67}"/>
              </a:ext>
            </a:extLst>
          </p:cNvPr>
          <p:cNvSpPr>
            <a:spLocks noGrp="1"/>
          </p:cNvSpPr>
          <p:nvPr>
            <p:ph type="dt" sz="half" idx="10"/>
          </p:nvPr>
        </p:nvSpPr>
        <p:spPr/>
        <p:txBody>
          <a:bodyPr/>
          <a:lstStyle/>
          <a:p>
            <a:fld id="{E02DC3B1-8EE0-4B1C-9443-285A5208EAE6}" type="datetimeFigureOut">
              <a:rPr lang="nl-NL" smtClean="0"/>
              <a:t>03-04-2025</a:t>
            </a:fld>
            <a:endParaRPr lang="nl-NL"/>
          </a:p>
        </p:txBody>
      </p:sp>
      <p:sp>
        <p:nvSpPr>
          <p:cNvPr id="5" name="Tijdelijke aanduiding voor voettekst 4">
            <a:extLst>
              <a:ext uri="{FF2B5EF4-FFF2-40B4-BE49-F238E27FC236}">
                <a16:creationId xmlns:a16="http://schemas.microsoft.com/office/drawing/2014/main" id="{86319523-9F36-70BC-7C7B-D17C23ECDAC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61E5EE3-C873-5F6C-AAE4-478EB4B8F809}"/>
              </a:ext>
            </a:extLst>
          </p:cNvPr>
          <p:cNvSpPr>
            <a:spLocks noGrp="1"/>
          </p:cNvSpPr>
          <p:nvPr>
            <p:ph type="sldNum" sz="quarter" idx="12"/>
          </p:nvPr>
        </p:nvSpPr>
        <p:spPr/>
        <p:txBody>
          <a:bodyPr/>
          <a:lstStyle/>
          <a:p>
            <a:fld id="{765717EC-C64C-4DF8-9474-EE529939012B}" type="slidenum">
              <a:rPr lang="nl-NL" smtClean="0"/>
              <a:t>‹nr.›</a:t>
            </a:fld>
            <a:endParaRPr lang="nl-NL"/>
          </a:p>
        </p:txBody>
      </p:sp>
    </p:spTree>
    <p:extLst>
      <p:ext uri="{BB962C8B-B14F-4D97-AF65-F5344CB8AC3E}">
        <p14:creationId xmlns:p14="http://schemas.microsoft.com/office/powerpoint/2010/main" val="20685080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A78681F3-B0D9-5AEE-3B6B-02B3A5D6F377}"/>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798025C0-54D7-8154-CA53-63A117EC6703}"/>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E90930C-B6EE-AE12-B7D7-4AB3C00B5641}"/>
              </a:ext>
            </a:extLst>
          </p:cNvPr>
          <p:cNvSpPr>
            <a:spLocks noGrp="1"/>
          </p:cNvSpPr>
          <p:nvPr>
            <p:ph type="dt" sz="half" idx="10"/>
          </p:nvPr>
        </p:nvSpPr>
        <p:spPr/>
        <p:txBody>
          <a:bodyPr/>
          <a:lstStyle/>
          <a:p>
            <a:fld id="{E02DC3B1-8EE0-4B1C-9443-285A5208EAE6}" type="datetimeFigureOut">
              <a:rPr lang="nl-NL" smtClean="0"/>
              <a:t>03-04-2025</a:t>
            </a:fld>
            <a:endParaRPr lang="nl-NL"/>
          </a:p>
        </p:txBody>
      </p:sp>
      <p:sp>
        <p:nvSpPr>
          <p:cNvPr id="5" name="Tijdelijke aanduiding voor voettekst 4">
            <a:extLst>
              <a:ext uri="{FF2B5EF4-FFF2-40B4-BE49-F238E27FC236}">
                <a16:creationId xmlns:a16="http://schemas.microsoft.com/office/drawing/2014/main" id="{F6CBDCA5-6B00-C0AB-EB68-BC1AC71633B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836BEE0-4974-429F-6BC5-A793C10CB571}"/>
              </a:ext>
            </a:extLst>
          </p:cNvPr>
          <p:cNvSpPr>
            <a:spLocks noGrp="1"/>
          </p:cNvSpPr>
          <p:nvPr>
            <p:ph type="sldNum" sz="quarter" idx="12"/>
          </p:nvPr>
        </p:nvSpPr>
        <p:spPr/>
        <p:txBody>
          <a:bodyPr/>
          <a:lstStyle/>
          <a:p>
            <a:fld id="{765717EC-C64C-4DF8-9474-EE529939012B}" type="slidenum">
              <a:rPr lang="nl-NL" smtClean="0"/>
              <a:t>‹nr.›</a:t>
            </a:fld>
            <a:endParaRPr lang="nl-NL"/>
          </a:p>
        </p:txBody>
      </p:sp>
    </p:spTree>
    <p:extLst>
      <p:ext uri="{BB962C8B-B14F-4D97-AF65-F5344CB8AC3E}">
        <p14:creationId xmlns:p14="http://schemas.microsoft.com/office/powerpoint/2010/main" val="13948775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E3B6E7-40F4-7A6F-47E6-F8CE882C1FB2}"/>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63FBCCFE-143A-4AAD-1CCD-9CBB4CE306A0}"/>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E0B9B0A-FC55-3100-7D9F-A061D599CD2E}"/>
              </a:ext>
            </a:extLst>
          </p:cNvPr>
          <p:cNvSpPr>
            <a:spLocks noGrp="1"/>
          </p:cNvSpPr>
          <p:nvPr>
            <p:ph type="dt" sz="half" idx="10"/>
          </p:nvPr>
        </p:nvSpPr>
        <p:spPr/>
        <p:txBody>
          <a:bodyPr/>
          <a:lstStyle/>
          <a:p>
            <a:fld id="{E02DC3B1-8EE0-4B1C-9443-285A5208EAE6}" type="datetimeFigureOut">
              <a:rPr lang="nl-NL" smtClean="0"/>
              <a:t>03-04-2025</a:t>
            </a:fld>
            <a:endParaRPr lang="nl-NL"/>
          </a:p>
        </p:txBody>
      </p:sp>
      <p:sp>
        <p:nvSpPr>
          <p:cNvPr id="5" name="Tijdelijke aanduiding voor voettekst 4">
            <a:extLst>
              <a:ext uri="{FF2B5EF4-FFF2-40B4-BE49-F238E27FC236}">
                <a16:creationId xmlns:a16="http://schemas.microsoft.com/office/drawing/2014/main" id="{61E6149A-D03B-998C-DE32-3E5B674164B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7BCAC39-6881-E81E-E098-2DF1B10067C3}"/>
              </a:ext>
            </a:extLst>
          </p:cNvPr>
          <p:cNvSpPr>
            <a:spLocks noGrp="1"/>
          </p:cNvSpPr>
          <p:nvPr>
            <p:ph type="sldNum" sz="quarter" idx="12"/>
          </p:nvPr>
        </p:nvSpPr>
        <p:spPr/>
        <p:txBody>
          <a:bodyPr/>
          <a:lstStyle/>
          <a:p>
            <a:fld id="{765717EC-C64C-4DF8-9474-EE529939012B}" type="slidenum">
              <a:rPr lang="nl-NL" smtClean="0"/>
              <a:t>‹nr.›</a:t>
            </a:fld>
            <a:endParaRPr lang="nl-NL"/>
          </a:p>
        </p:txBody>
      </p:sp>
    </p:spTree>
    <p:extLst>
      <p:ext uri="{BB962C8B-B14F-4D97-AF65-F5344CB8AC3E}">
        <p14:creationId xmlns:p14="http://schemas.microsoft.com/office/powerpoint/2010/main" val="1139420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5CF2B0-58B1-7450-A53A-E6BDB140EAA9}"/>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829DA18D-BD61-10FC-892F-B4E9A3D0170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D44B059B-9E31-C066-4D0E-E731D31DE968}"/>
              </a:ext>
            </a:extLst>
          </p:cNvPr>
          <p:cNvSpPr>
            <a:spLocks noGrp="1"/>
          </p:cNvSpPr>
          <p:nvPr>
            <p:ph type="dt" sz="half" idx="10"/>
          </p:nvPr>
        </p:nvSpPr>
        <p:spPr/>
        <p:txBody>
          <a:bodyPr/>
          <a:lstStyle/>
          <a:p>
            <a:fld id="{E02DC3B1-8EE0-4B1C-9443-285A5208EAE6}" type="datetimeFigureOut">
              <a:rPr lang="nl-NL" smtClean="0"/>
              <a:t>03-04-2025</a:t>
            </a:fld>
            <a:endParaRPr lang="nl-NL"/>
          </a:p>
        </p:txBody>
      </p:sp>
      <p:sp>
        <p:nvSpPr>
          <p:cNvPr id="5" name="Tijdelijke aanduiding voor voettekst 4">
            <a:extLst>
              <a:ext uri="{FF2B5EF4-FFF2-40B4-BE49-F238E27FC236}">
                <a16:creationId xmlns:a16="http://schemas.microsoft.com/office/drawing/2014/main" id="{50A707B4-79E2-27DB-A16B-563562764D6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96DBF5A-42A5-026A-C580-BF01793BC769}"/>
              </a:ext>
            </a:extLst>
          </p:cNvPr>
          <p:cNvSpPr>
            <a:spLocks noGrp="1"/>
          </p:cNvSpPr>
          <p:nvPr>
            <p:ph type="sldNum" sz="quarter" idx="12"/>
          </p:nvPr>
        </p:nvSpPr>
        <p:spPr/>
        <p:txBody>
          <a:bodyPr/>
          <a:lstStyle/>
          <a:p>
            <a:fld id="{765717EC-C64C-4DF8-9474-EE529939012B}" type="slidenum">
              <a:rPr lang="nl-NL" smtClean="0"/>
              <a:t>‹nr.›</a:t>
            </a:fld>
            <a:endParaRPr lang="nl-NL"/>
          </a:p>
        </p:txBody>
      </p:sp>
    </p:spTree>
    <p:extLst>
      <p:ext uri="{BB962C8B-B14F-4D97-AF65-F5344CB8AC3E}">
        <p14:creationId xmlns:p14="http://schemas.microsoft.com/office/powerpoint/2010/main" val="9865528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C18EA5-4824-0209-1ADF-4F76C6B22C06}"/>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C30C403A-42F7-BDCD-BB08-78C72FFC1D95}"/>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8FDD0E36-AD2A-631E-FCC5-02EFC1D2F600}"/>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8A1EA8E0-CFC1-C085-0DF6-415303DE9C9D}"/>
              </a:ext>
            </a:extLst>
          </p:cNvPr>
          <p:cNvSpPr>
            <a:spLocks noGrp="1"/>
          </p:cNvSpPr>
          <p:nvPr>
            <p:ph type="dt" sz="half" idx="10"/>
          </p:nvPr>
        </p:nvSpPr>
        <p:spPr/>
        <p:txBody>
          <a:bodyPr/>
          <a:lstStyle/>
          <a:p>
            <a:fld id="{E02DC3B1-8EE0-4B1C-9443-285A5208EAE6}" type="datetimeFigureOut">
              <a:rPr lang="nl-NL" smtClean="0"/>
              <a:t>03-04-2025</a:t>
            </a:fld>
            <a:endParaRPr lang="nl-NL"/>
          </a:p>
        </p:txBody>
      </p:sp>
      <p:sp>
        <p:nvSpPr>
          <p:cNvPr id="6" name="Tijdelijke aanduiding voor voettekst 5">
            <a:extLst>
              <a:ext uri="{FF2B5EF4-FFF2-40B4-BE49-F238E27FC236}">
                <a16:creationId xmlns:a16="http://schemas.microsoft.com/office/drawing/2014/main" id="{7515ED27-DAA5-FEEB-F54E-2E1346309265}"/>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C2A3F8F8-4A6A-71C5-0080-0E0E8C0E709C}"/>
              </a:ext>
            </a:extLst>
          </p:cNvPr>
          <p:cNvSpPr>
            <a:spLocks noGrp="1"/>
          </p:cNvSpPr>
          <p:nvPr>
            <p:ph type="sldNum" sz="quarter" idx="12"/>
          </p:nvPr>
        </p:nvSpPr>
        <p:spPr/>
        <p:txBody>
          <a:bodyPr/>
          <a:lstStyle/>
          <a:p>
            <a:fld id="{765717EC-C64C-4DF8-9474-EE529939012B}" type="slidenum">
              <a:rPr lang="nl-NL" smtClean="0"/>
              <a:t>‹nr.›</a:t>
            </a:fld>
            <a:endParaRPr lang="nl-NL"/>
          </a:p>
        </p:txBody>
      </p:sp>
    </p:spTree>
    <p:extLst>
      <p:ext uri="{BB962C8B-B14F-4D97-AF65-F5344CB8AC3E}">
        <p14:creationId xmlns:p14="http://schemas.microsoft.com/office/powerpoint/2010/main" val="1754710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9A6514-8998-0BB3-D504-E8FEBAFFB01A}"/>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17D81CCC-EB6B-2158-E69B-8787D5D5D7D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DAB66032-EFD0-B109-AED7-9F88BA346E49}"/>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428CB7CD-A785-4848-25A5-AAADC4C1045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03129E6C-F722-94FB-B032-6EF7AE9042BE}"/>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D0EF211C-089F-93E4-18DE-112861943D4B}"/>
              </a:ext>
            </a:extLst>
          </p:cNvPr>
          <p:cNvSpPr>
            <a:spLocks noGrp="1"/>
          </p:cNvSpPr>
          <p:nvPr>
            <p:ph type="dt" sz="half" idx="10"/>
          </p:nvPr>
        </p:nvSpPr>
        <p:spPr/>
        <p:txBody>
          <a:bodyPr/>
          <a:lstStyle/>
          <a:p>
            <a:fld id="{E02DC3B1-8EE0-4B1C-9443-285A5208EAE6}" type="datetimeFigureOut">
              <a:rPr lang="nl-NL" smtClean="0"/>
              <a:t>03-04-2025</a:t>
            </a:fld>
            <a:endParaRPr lang="nl-NL"/>
          </a:p>
        </p:txBody>
      </p:sp>
      <p:sp>
        <p:nvSpPr>
          <p:cNvPr id="8" name="Tijdelijke aanduiding voor voettekst 7">
            <a:extLst>
              <a:ext uri="{FF2B5EF4-FFF2-40B4-BE49-F238E27FC236}">
                <a16:creationId xmlns:a16="http://schemas.microsoft.com/office/drawing/2014/main" id="{7936E5F3-85E9-1806-8C94-9F49D9C52D9F}"/>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567CAEE2-5E6B-6A42-77FB-10A066CD9D95}"/>
              </a:ext>
            </a:extLst>
          </p:cNvPr>
          <p:cNvSpPr>
            <a:spLocks noGrp="1"/>
          </p:cNvSpPr>
          <p:nvPr>
            <p:ph type="sldNum" sz="quarter" idx="12"/>
          </p:nvPr>
        </p:nvSpPr>
        <p:spPr/>
        <p:txBody>
          <a:bodyPr/>
          <a:lstStyle/>
          <a:p>
            <a:fld id="{765717EC-C64C-4DF8-9474-EE529939012B}" type="slidenum">
              <a:rPr lang="nl-NL" smtClean="0"/>
              <a:t>‹nr.›</a:t>
            </a:fld>
            <a:endParaRPr lang="nl-NL"/>
          </a:p>
        </p:txBody>
      </p:sp>
    </p:spTree>
    <p:extLst>
      <p:ext uri="{BB962C8B-B14F-4D97-AF65-F5344CB8AC3E}">
        <p14:creationId xmlns:p14="http://schemas.microsoft.com/office/powerpoint/2010/main" val="41738870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670411-2D88-8D56-6E6F-4D66790AE9A6}"/>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D4B895A8-ABC5-5153-16F7-8D22FA811943}"/>
              </a:ext>
            </a:extLst>
          </p:cNvPr>
          <p:cNvSpPr>
            <a:spLocks noGrp="1"/>
          </p:cNvSpPr>
          <p:nvPr>
            <p:ph type="dt" sz="half" idx="10"/>
          </p:nvPr>
        </p:nvSpPr>
        <p:spPr/>
        <p:txBody>
          <a:bodyPr/>
          <a:lstStyle/>
          <a:p>
            <a:fld id="{E02DC3B1-8EE0-4B1C-9443-285A5208EAE6}" type="datetimeFigureOut">
              <a:rPr lang="nl-NL" smtClean="0"/>
              <a:t>03-04-2025</a:t>
            </a:fld>
            <a:endParaRPr lang="nl-NL"/>
          </a:p>
        </p:txBody>
      </p:sp>
      <p:sp>
        <p:nvSpPr>
          <p:cNvPr id="4" name="Tijdelijke aanduiding voor voettekst 3">
            <a:extLst>
              <a:ext uri="{FF2B5EF4-FFF2-40B4-BE49-F238E27FC236}">
                <a16:creationId xmlns:a16="http://schemas.microsoft.com/office/drawing/2014/main" id="{675EAF39-CCFD-F1A1-13D8-673BF5886575}"/>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A98E8A0A-7186-C151-BE7C-78D8D7F97B5A}"/>
              </a:ext>
            </a:extLst>
          </p:cNvPr>
          <p:cNvSpPr>
            <a:spLocks noGrp="1"/>
          </p:cNvSpPr>
          <p:nvPr>
            <p:ph type="sldNum" sz="quarter" idx="12"/>
          </p:nvPr>
        </p:nvSpPr>
        <p:spPr/>
        <p:txBody>
          <a:bodyPr/>
          <a:lstStyle/>
          <a:p>
            <a:fld id="{765717EC-C64C-4DF8-9474-EE529939012B}" type="slidenum">
              <a:rPr lang="nl-NL" smtClean="0"/>
              <a:t>‹nr.›</a:t>
            </a:fld>
            <a:endParaRPr lang="nl-NL"/>
          </a:p>
        </p:txBody>
      </p:sp>
    </p:spTree>
    <p:extLst>
      <p:ext uri="{BB962C8B-B14F-4D97-AF65-F5344CB8AC3E}">
        <p14:creationId xmlns:p14="http://schemas.microsoft.com/office/powerpoint/2010/main" val="6243389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2FC5AB24-6072-51E0-9279-8B0A4964AEB3}"/>
              </a:ext>
            </a:extLst>
          </p:cNvPr>
          <p:cNvSpPr>
            <a:spLocks noGrp="1"/>
          </p:cNvSpPr>
          <p:nvPr>
            <p:ph type="dt" sz="half" idx="10"/>
          </p:nvPr>
        </p:nvSpPr>
        <p:spPr/>
        <p:txBody>
          <a:bodyPr/>
          <a:lstStyle/>
          <a:p>
            <a:fld id="{E02DC3B1-8EE0-4B1C-9443-285A5208EAE6}" type="datetimeFigureOut">
              <a:rPr lang="nl-NL" smtClean="0"/>
              <a:t>03-04-2025</a:t>
            </a:fld>
            <a:endParaRPr lang="nl-NL"/>
          </a:p>
        </p:txBody>
      </p:sp>
      <p:sp>
        <p:nvSpPr>
          <p:cNvPr id="3" name="Tijdelijke aanduiding voor voettekst 2">
            <a:extLst>
              <a:ext uri="{FF2B5EF4-FFF2-40B4-BE49-F238E27FC236}">
                <a16:creationId xmlns:a16="http://schemas.microsoft.com/office/drawing/2014/main" id="{C4ED8C75-D6BB-442F-6B9F-8122564C938B}"/>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9B984C7F-8102-7873-E72A-182FA4307AE2}"/>
              </a:ext>
            </a:extLst>
          </p:cNvPr>
          <p:cNvSpPr>
            <a:spLocks noGrp="1"/>
          </p:cNvSpPr>
          <p:nvPr>
            <p:ph type="sldNum" sz="quarter" idx="12"/>
          </p:nvPr>
        </p:nvSpPr>
        <p:spPr/>
        <p:txBody>
          <a:bodyPr/>
          <a:lstStyle/>
          <a:p>
            <a:fld id="{765717EC-C64C-4DF8-9474-EE529939012B}" type="slidenum">
              <a:rPr lang="nl-NL" smtClean="0"/>
              <a:t>‹nr.›</a:t>
            </a:fld>
            <a:endParaRPr lang="nl-NL"/>
          </a:p>
        </p:txBody>
      </p:sp>
    </p:spTree>
    <p:extLst>
      <p:ext uri="{BB962C8B-B14F-4D97-AF65-F5344CB8AC3E}">
        <p14:creationId xmlns:p14="http://schemas.microsoft.com/office/powerpoint/2010/main" val="6219663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331607-D7DE-35FE-200B-D4412EE6A440}"/>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63C5923D-F686-096C-540A-E147AC779D7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0836EC5D-D914-F0D7-6C5B-3B02CA0AB7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9538689D-EBC5-25EB-CF7D-FF4F409F6623}"/>
              </a:ext>
            </a:extLst>
          </p:cNvPr>
          <p:cNvSpPr>
            <a:spLocks noGrp="1"/>
          </p:cNvSpPr>
          <p:nvPr>
            <p:ph type="dt" sz="half" idx="10"/>
          </p:nvPr>
        </p:nvSpPr>
        <p:spPr/>
        <p:txBody>
          <a:bodyPr/>
          <a:lstStyle/>
          <a:p>
            <a:fld id="{E02DC3B1-8EE0-4B1C-9443-285A5208EAE6}" type="datetimeFigureOut">
              <a:rPr lang="nl-NL" smtClean="0"/>
              <a:t>03-04-2025</a:t>
            </a:fld>
            <a:endParaRPr lang="nl-NL"/>
          </a:p>
        </p:txBody>
      </p:sp>
      <p:sp>
        <p:nvSpPr>
          <p:cNvPr id="6" name="Tijdelijke aanduiding voor voettekst 5">
            <a:extLst>
              <a:ext uri="{FF2B5EF4-FFF2-40B4-BE49-F238E27FC236}">
                <a16:creationId xmlns:a16="http://schemas.microsoft.com/office/drawing/2014/main" id="{1CBF1AF5-F9FD-7F60-798E-016585E0C09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63BF56E-41CD-FE14-FDED-D777850C3D4C}"/>
              </a:ext>
            </a:extLst>
          </p:cNvPr>
          <p:cNvSpPr>
            <a:spLocks noGrp="1"/>
          </p:cNvSpPr>
          <p:nvPr>
            <p:ph type="sldNum" sz="quarter" idx="12"/>
          </p:nvPr>
        </p:nvSpPr>
        <p:spPr/>
        <p:txBody>
          <a:bodyPr/>
          <a:lstStyle/>
          <a:p>
            <a:fld id="{765717EC-C64C-4DF8-9474-EE529939012B}" type="slidenum">
              <a:rPr lang="nl-NL" smtClean="0"/>
              <a:t>‹nr.›</a:t>
            </a:fld>
            <a:endParaRPr lang="nl-NL"/>
          </a:p>
        </p:txBody>
      </p:sp>
    </p:spTree>
    <p:extLst>
      <p:ext uri="{BB962C8B-B14F-4D97-AF65-F5344CB8AC3E}">
        <p14:creationId xmlns:p14="http://schemas.microsoft.com/office/powerpoint/2010/main" val="24983187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50CED0-A5F7-9FB5-F274-B039738F7B10}"/>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02CFB54A-32F9-B956-B622-D457644CECE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F028A025-B4C4-A9C8-EEA5-27194C9B35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BC673F3A-C99E-1B6A-38D3-7553FC32A5AA}"/>
              </a:ext>
            </a:extLst>
          </p:cNvPr>
          <p:cNvSpPr>
            <a:spLocks noGrp="1"/>
          </p:cNvSpPr>
          <p:nvPr>
            <p:ph type="dt" sz="half" idx="10"/>
          </p:nvPr>
        </p:nvSpPr>
        <p:spPr/>
        <p:txBody>
          <a:bodyPr/>
          <a:lstStyle/>
          <a:p>
            <a:fld id="{E02DC3B1-8EE0-4B1C-9443-285A5208EAE6}" type="datetimeFigureOut">
              <a:rPr lang="nl-NL" smtClean="0"/>
              <a:t>03-04-2025</a:t>
            </a:fld>
            <a:endParaRPr lang="nl-NL"/>
          </a:p>
        </p:txBody>
      </p:sp>
      <p:sp>
        <p:nvSpPr>
          <p:cNvPr id="6" name="Tijdelijke aanduiding voor voettekst 5">
            <a:extLst>
              <a:ext uri="{FF2B5EF4-FFF2-40B4-BE49-F238E27FC236}">
                <a16:creationId xmlns:a16="http://schemas.microsoft.com/office/drawing/2014/main" id="{3809F1D1-5882-18AD-DFCA-6378E4AE76DF}"/>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4735BF82-65C1-B8C5-EB5B-89D3E542CA29}"/>
              </a:ext>
            </a:extLst>
          </p:cNvPr>
          <p:cNvSpPr>
            <a:spLocks noGrp="1"/>
          </p:cNvSpPr>
          <p:nvPr>
            <p:ph type="sldNum" sz="quarter" idx="12"/>
          </p:nvPr>
        </p:nvSpPr>
        <p:spPr/>
        <p:txBody>
          <a:bodyPr/>
          <a:lstStyle/>
          <a:p>
            <a:fld id="{765717EC-C64C-4DF8-9474-EE529939012B}" type="slidenum">
              <a:rPr lang="nl-NL" smtClean="0"/>
              <a:t>‹nr.›</a:t>
            </a:fld>
            <a:endParaRPr lang="nl-NL"/>
          </a:p>
        </p:txBody>
      </p:sp>
    </p:spTree>
    <p:extLst>
      <p:ext uri="{BB962C8B-B14F-4D97-AF65-F5344CB8AC3E}">
        <p14:creationId xmlns:p14="http://schemas.microsoft.com/office/powerpoint/2010/main" val="15374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D85C93E3-37E1-9246-A600-972716892D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BEBA270D-7ED5-ED28-27C2-DCE39A6D70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5F42A21-4F48-FAF3-B460-89283C348BB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02DC3B1-8EE0-4B1C-9443-285A5208EAE6}" type="datetimeFigureOut">
              <a:rPr lang="nl-NL" smtClean="0"/>
              <a:t>03-04-2025</a:t>
            </a:fld>
            <a:endParaRPr lang="nl-NL"/>
          </a:p>
        </p:txBody>
      </p:sp>
      <p:sp>
        <p:nvSpPr>
          <p:cNvPr id="5" name="Tijdelijke aanduiding voor voettekst 4">
            <a:extLst>
              <a:ext uri="{FF2B5EF4-FFF2-40B4-BE49-F238E27FC236}">
                <a16:creationId xmlns:a16="http://schemas.microsoft.com/office/drawing/2014/main" id="{EB18129F-A468-288A-A1AE-27264373690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nl-NL"/>
          </a:p>
        </p:txBody>
      </p:sp>
      <p:sp>
        <p:nvSpPr>
          <p:cNvPr id="6" name="Tijdelijke aanduiding voor dianummer 5">
            <a:extLst>
              <a:ext uri="{FF2B5EF4-FFF2-40B4-BE49-F238E27FC236}">
                <a16:creationId xmlns:a16="http://schemas.microsoft.com/office/drawing/2014/main" id="{F4B62577-1538-2F27-4168-63FECDA0C8A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65717EC-C64C-4DF8-9474-EE529939012B}" type="slidenum">
              <a:rPr lang="nl-NL" smtClean="0"/>
              <a:t>‹nr.›</a:t>
            </a:fld>
            <a:endParaRPr lang="nl-NL"/>
          </a:p>
        </p:txBody>
      </p:sp>
    </p:spTree>
    <p:extLst>
      <p:ext uri="{BB962C8B-B14F-4D97-AF65-F5344CB8AC3E}">
        <p14:creationId xmlns:p14="http://schemas.microsoft.com/office/powerpoint/2010/main" val="2871131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microsoft.com/office/2018/10/relationships/comments" Target="../comments/modernComment_209_F233202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0678BC-60B7-152B-2EBF-A604E8D05374}"/>
              </a:ext>
            </a:extLst>
          </p:cNvPr>
          <p:cNvSpPr>
            <a:spLocks noGrp="1"/>
          </p:cNvSpPr>
          <p:nvPr>
            <p:ph type="ctrTitle"/>
          </p:nvPr>
        </p:nvSpPr>
        <p:spPr>
          <a:xfrm>
            <a:off x="1524000" y="1122362"/>
            <a:ext cx="9144000" cy="3215461"/>
          </a:xfrm>
        </p:spPr>
        <p:txBody>
          <a:bodyPr>
            <a:normAutofit/>
          </a:bodyPr>
          <a:lstStyle/>
          <a:p>
            <a:pPr>
              <a:lnSpc>
                <a:spcPct val="109000"/>
              </a:lnSpc>
            </a:pPr>
            <a:r>
              <a:rPr lang="nl-NL" sz="5600" dirty="0">
                <a:latin typeface="Aptos Display (Koppen)"/>
              </a:rPr>
              <a:t>De normale voorzichtigheidsclausule nader beschouwd</a:t>
            </a:r>
          </a:p>
        </p:txBody>
      </p:sp>
      <p:sp>
        <p:nvSpPr>
          <p:cNvPr id="3" name="Ondertitel 2">
            <a:extLst>
              <a:ext uri="{FF2B5EF4-FFF2-40B4-BE49-F238E27FC236}">
                <a16:creationId xmlns:a16="http://schemas.microsoft.com/office/drawing/2014/main" id="{66212340-88BA-6B6D-F858-019D2D5A8E45}"/>
              </a:ext>
            </a:extLst>
          </p:cNvPr>
          <p:cNvSpPr>
            <a:spLocks noGrp="1"/>
          </p:cNvSpPr>
          <p:nvPr>
            <p:ph type="subTitle" idx="1"/>
          </p:nvPr>
        </p:nvSpPr>
        <p:spPr>
          <a:xfrm>
            <a:off x="1524000" y="4337823"/>
            <a:ext cx="9144000" cy="1655762"/>
          </a:xfrm>
        </p:spPr>
        <p:txBody>
          <a:bodyPr>
            <a:normAutofit lnSpcReduction="10000"/>
          </a:bodyPr>
          <a:lstStyle/>
          <a:p>
            <a:endParaRPr lang="nl-NL" dirty="0"/>
          </a:p>
          <a:p>
            <a:endParaRPr lang="nl-NL" dirty="0"/>
          </a:p>
          <a:p>
            <a:endParaRPr lang="nl-NL" dirty="0"/>
          </a:p>
          <a:p>
            <a:r>
              <a:rPr lang="nl-NL" dirty="0"/>
              <a:t>Sanne Rutten &amp; Roos Blom</a:t>
            </a:r>
          </a:p>
        </p:txBody>
      </p:sp>
    </p:spTree>
    <p:extLst>
      <p:ext uri="{BB962C8B-B14F-4D97-AF65-F5344CB8AC3E}">
        <p14:creationId xmlns:p14="http://schemas.microsoft.com/office/powerpoint/2010/main" val="40906271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DD406-98A7-E729-43B8-F277C3EB2BA5}"/>
              </a:ext>
            </a:extLst>
          </p:cNvPr>
          <p:cNvSpPr>
            <a:spLocks noGrp="1"/>
          </p:cNvSpPr>
          <p:nvPr>
            <p:ph type="title"/>
          </p:nvPr>
        </p:nvSpPr>
        <p:spPr/>
        <p:txBody>
          <a:bodyPr/>
          <a:lstStyle/>
          <a:p>
            <a:r>
              <a:rPr lang="nl-NL" dirty="0"/>
              <a:t>Onvoldoende voorzichtig!</a:t>
            </a:r>
          </a:p>
        </p:txBody>
      </p:sp>
      <p:sp>
        <p:nvSpPr>
          <p:cNvPr id="3" name="Tijdelijke aanduiding voor inhoud 2">
            <a:extLst>
              <a:ext uri="{FF2B5EF4-FFF2-40B4-BE49-F238E27FC236}">
                <a16:creationId xmlns:a16="http://schemas.microsoft.com/office/drawing/2014/main" id="{CD95717C-DDE8-885C-6E3A-A7B4254635B5}"/>
              </a:ext>
            </a:extLst>
          </p:cNvPr>
          <p:cNvSpPr>
            <a:spLocks noGrp="1"/>
          </p:cNvSpPr>
          <p:nvPr>
            <p:ph idx="1"/>
          </p:nvPr>
        </p:nvSpPr>
        <p:spPr/>
        <p:txBody>
          <a:bodyPr>
            <a:normAutofit/>
          </a:bodyPr>
          <a:lstStyle/>
          <a:p>
            <a:pPr>
              <a:lnSpc>
                <a:spcPct val="107000"/>
              </a:lnSpc>
              <a:spcAft>
                <a:spcPts val="800"/>
              </a:spcAft>
            </a:pPr>
            <a:r>
              <a:rPr lang="nl-NL" sz="2400" dirty="0">
                <a:effectLst/>
                <a:latin typeface="Aptos" panose="020B0004020202020204" pitchFamily="34" charset="0"/>
                <a:ea typeface="Aptos" panose="020B0004020202020204" pitchFamily="34" charset="0"/>
                <a:cs typeface="Times New Roman" panose="02020603050405020304" pitchFamily="18" charset="0"/>
              </a:rPr>
              <a:t>Het op de grond zetten van een </a:t>
            </a:r>
            <a:r>
              <a:rPr lang="nl-NL" sz="2400" dirty="0" err="1">
                <a:effectLst/>
                <a:latin typeface="Aptos" panose="020B0004020202020204" pitchFamily="34" charset="0"/>
                <a:ea typeface="Aptos" panose="020B0004020202020204" pitchFamily="34" charset="0"/>
                <a:cs typeface="Times New Roman" panose="02020603050405020304" pitchFamily="18" charset="0"/>
              </a:rPr>
              <a:t>merktas</a:t>
            </a:r>
            <a:r>
              <a:rPr lang="nl-NL" sz="2400" dirty="0">
                <a:effectLst/>
                <a:latin typeface="Aptos" panose="020B0004020202020204" pitchFamily="34" charset="0"/>
                <a:ea typeface="Aptos" panose="020B0004020202020204" pitchFamily="34" charset="0"/>
                <a:cs typeface="Times New Roman" panose="02020603050405020304" pitchFamily="18" charset="0"/>
              </a:rPr>
              <a:t> in een stille, donkere steeg in het centrum van Antwerpen omdat de verzekerde moest plassen, is niet als normaal voorzichtig aan te merken (</a:t>
            </a:r>
            <a:r>
              <a:rPr lang="nl-NL" sz="2400" b="1" dirty="0">
                <a:effectLst/>
                <a:latin typeface="Aptos" panose="020B0004020202020204" pitchFamily="34" charset="0"/>
                <a:ea typeface="Aptos" panose="020B0004020202020204" pitchFamily="34" charset="0"/>
                <a:cs typeface="Times New Roman" panose="02020603050405020304" pitchFamily="18" charset="0"/>
              </a:rPr>
              <a:t>GC Kifid 2021-0358</a:t>
            </a:r>
            <a:r>
              <a:rPr lang="nl-NL" sz="2400" dirty="0">
                <a:effectLst/>
                <a:latin typeface="Aptos" panose="020B0004020202020204" pitchFamily="34" charset="0"/>
                <a:ea typeface="Aptos" panose="020B0004020202020204" pitchFamily="34" charset="0"/>
                <a:cs typeface="Times New Roman" panose="02020603050405020304" pitchFamily="18" charset="0"/>
              </a:rPr>
              <a:t>).</a:t>
            </a:r>
            <a:r>
              <a:rPr lang="nl-NL" sz="2400" b="1"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nl-NL" sz="2400" dirty="0">
                <a:effectLst/>
                <a:latin typeface="Aptos" panose="020B0004020202020204" pitchFamily="34" charset="0"/>
                <a:ea typeface="Aptos" panose="020B0004020202020204" pitchFamily="34" charset="0"/>
                <a:cs typeface="Times New Roman" panose="02020603050405020304" pitchFamily="18" charset="0"/>
              </a:rPr>
              <a:t>Een fotocamera laten liggen op een parkeerautomaat is onvoorzichtig (</a:t>
            </a:r>
            <a:r>
              <a:rPr lang="nl-NL" sz="2400" b="1" dirty="0">
                <a:effectLst/>
                <a:latin typeface="Aptos" panose="020B0004020202020204" pitchFamily="34" charset="0"/>
                <a:ea typeface="Aptos" panose="020B0004020202020204" pitchFamily="34" charset="0"/>
                <a:cs typeface="Times New Roman" panose="02020603050405020304" pitchFamily="18" charset="0"/>
              </a:rPr>
              <a:t>GC </a:t>
            </a:r>
            <a:r>
              <a:rPr lang="nl-NL" sz="2400" b="1" dirty="0" err="1">
                <a:effectLst/>
                <a:latin typeface="Aptos" panose="020B0004020202020204" pitchFamily="34" charset="0"/>
                <a:ea typeface="Aptos" panose="020B0004020202020204" pitchFamily="34" charset="0"/>
                <a:cs typeface="Times New Roman" panose="02020603050405020304" pitchFamily="18" charset="0"/>
              </a:rPr>
              <a:t>Kifid</a:t>
            </a:r>
            <a:r>
              <a:rPr lang="nl-NL" sz="2400" b="1" dirty="0">
                <a:effectLst/>
                <a:latin typeface="Aptos" panose="020B0004020202020204" pitchFamily="34" charset="0"/>
                <a:ea typeface="Aptos" panose="020B0004020202020204" pitchFamily="34" charset="0"/>
                <a:cs typeface="Times New Roman" panose="02020603050405020304" pitchFamily="18" charset="0"/>
              </a:rPr>
              <a:t> 2018-317</a:t>
            </a:r>
            <a:r>
              <a:rPr lang="nl-NL" sz="2400" dirty="0">
                <a:effectLst/>
                <a:latin typeface="Aptos" panose="020B0004020202020204" pitchFamily="34" charset="0"/>
                <a:ea typeface="Aptos" panose="020B0004020202020204" pitchFamily="34" charset="0"/>
                <a:cs typeface="Times New Roman" panose="02020603050405020304" pitchFamily="18" charset="0"/>
              </a:rPr>
              <a:t>).</a:t>
            </a:r>
          </a:p>
          <a:p>
            <a:pPr>
              <a:lnSpc>
                <a:spcPct val="107000"/>
              </a:lnSpc>
              <a:spcAft>
                <a:spcPts val="800"/>
              </a:spcAft>
            </a:pPr>
            <a:r>
              <a:rPr lang="nl-NL" sz="2400" dirty="0">
                <a:latin typeface="Aptos" panose="020B0004020202020204" pitchFamily="34" charset="0"/>
                <a:ea typeface="Aptos" panose="020B0004020202020204" pitchFamily="34" charset="0"/>
                <a:cs typeface="Times New Roman" panose="02020603050405020304" pitchFamily="18" charset="0"/>
              </a:rPr>
              <a:t>Diefstal van een laptoptas in een drukke metro (</a:t>
            </a:r>
            <a:r>
              <a:rPr lang="nl-NL" sz="2400" b="1" dirty="0">
                <a:effectLst/>
                <a:latin typeface="Aptos" panose="020B0004020202020204" pitchFamily="34" charset="0"/>
                <a:ea typeface="Aptos" panose="020B0004020202020204" pitchFamily="34" charset="0"/>
                <a:cs typeface="Times New Roman" panose="02020603050405020304" pitchFamily="18" charset="0"/>
              </a:rPr>
              <a:t>GC </a:t>
            </a:r>
            <a:r>
              <a:rPr lang="nl-NL" sz="2400" b="1" dirty="0" err="1">
                <a:effectLst/>
                <a:latin typeface="Aptos" panose="020B0004020202020204" pitchFamily="34" charset="0"/>
                <a:ea typeface="Aptos" panose="020B0004020202020204" pitchFamily="34" charset="0"/>
                <a:cs typeface="Times New Roman" panose="02020603050405020304" pitchFamily="18" charset="0"/>
              </a:rPr>
              <a:t>Kifid</a:t>
            </a:r>
            <a:r>
              <a:rPr lang="nl-NL" sz="2400" b="1" dirty="0">
                <a:effectLst/>
                <a:latin typeface="Aptos" panose="020B0004020202020204" pitchFamily="34" charset="0"/>
                <a:ea typeface="Aptos" panose="020B0004020202020204" pitchFamily="34" charset="0"/>
                <a:cs typeface="Times New Roman" panose="02020603050405020304" pitchFamily="18" charset="0"/>
              </a:rPr>
              <a:t> 2021-0993</a:t>
            </a:r>
            <a:r>
              <a:rPr lang="nl-NL" sz="24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nl-NL" sz="2400" dirty="0">
                <a:latin typeface="Aptos" panose="020B0004020202020204" pitchFamily="34" charset="0"/>
                <a:cs typeface="Times New Roman" panose="02020603050405020304" pitchFamily="18" charset="0"/>
              </a:rPr>
              <a:t>Diefstal die plaatsvindt vanaf een openbare plek (</a:t>
            </a:r>
            <a:r>
              <a:rPr lang="nl-NL" sz="2400" b="1" dirty="0">
                <a:latin typeface="Aptos" panose="020B0004020202020204" pitchFamily="34" charset="0"/>
                <a:cs typeface="Times New Roman" panose="02020603050405020304" pitchFamily="18" charset="0"/>
              </a:rPr>
              <a:t>GC </a:t>
            </a:r>
            <a:r>
              <a:rPr lang="nl-NL" sz="2400" b="1" dirty="0" err="1">
                <a:latin typeface="Aptos" panose="020B0004020202020204" pitchFamily="34" charset="0"/>
                <a:cs typeface="Times New Roman" panose="02020603050405020304" pitchFamily="18" charset="0"/>
              </a:rPr>
              <a:t>Kifid</a:t>
            </a:r>
            <a:r>
              <a:rPr lang="nl-NL" sz="2400" b="1" dirty="0">
                <a:latin typeface="Aptos" panose="020B0004020202020204" pitchFamily="34" charset="0"/>
                <a:cs typeface="Times New Roman" panose="02020603050405020304" pitchFamily="18" charset="0"/>
              </a:rPr>
              <a:t> 2024-0042</a:t>
            </a:r>
            <a:r>
              <a:rPr lang="nl-NL" sz="2400" dirty="0">
                <a:latin typeface="Aptos" panose="020B0004020202020204" pitchFamily="34" charset="0"/>
                <a:cs typeface="Times New Roman" panose="02020603050405020304" pitchFamily="18" charset="0"/>
              </a:rPr>
              <a:t>).</a:t>
            </a:r>
            <a:endParaRPr lang="nl-NL" sz="2400" dirty="0"/>
          </a:p>
        </p:txBody>
      </p:sp>
    </p:spTree>
    <p:extLst>
      <p:ext uri="{BB962C8B-B14F-4D97-AF65-F5344CB8AC3E}">
        <p14:creationId xmlns:p14="http://schemas.microsoft.com/office/powerpoint/2010/main" val="4063436836"/>
      </p:ext>
    </p:extLst>
  </p:cSld>
  <p:clrMapOvr>
    <a:masterClrMapping/>
  </p:clrMapOvr>
  <p:extLst>
    <p:ext uri="{6950BFC3-D8DA-4A85-94F7-54DA5524770B}">
      <p188:commentRel xmlns:p188="http://schemas.microsoft.com/office/powerpoint/2018/8/main" r:id="rId2"/>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F28926-E128-67F1-14A1-743CC493658E}"/>
              </a:ext>
            </a:extLst>
          </p:cNvPr>
          <p:cNvSpPr>
            <a:spLocks noGrp="1"/>
          </p:cNvSpPr>
          <p:nvPr>
            <p:ph type="title"/>
          </p:nvPr>
        </p:nvSpPr>
        <p:spPr/>
        <p:txBody>
          <a:bodyPr/>
          <a:lstStyle/>
          <a:p>
            <a:r>
              <a:rPr lang="nl-NL" dirty="0"/>
              <a:t>Onvoldoende voorzichtig!</a:t>
            </a:r>
          </a:p>
        </p:txBody>
      </p:sp>
      <p:sp>
        <p:nvSpPr>
          <p:cNvPr id="3" name="Tijdelijke aanduiding voor inhoud 2">
            <a:extLst>
              <a:ext uri="{FF2B5EF4-FFF2-40B4-BE49-F238E27FC236}">
                <a16:creationId xmlns:a16="http://schemas.microsoft.com/office/drawing/2014/main" id="{4E6106CA-A904-2892-CCF7-B0AF320F8174}"/>
              </a:ext>
            </a:extLst>
          </p:cNvPr>
          <p:cNvSpPr>
            <a:spLocks noGrp="1"/>
          </p:cNvSpPr>
          <p:nvPr>
            <p:ph idx="1"/>
          </p:nvPr>
        </p:nvSpPr>
        <p:spPr/>
        <p:txBody>
          <a:bodyPr>
            <a:normAutofit/>
          </a:bodyPr>
          <a:lstStyle/>
          <a:p>
            <a:pPr marL="0" indent="0">
              <a:lnSpc>
                <a:spcPct val="107000"/>
              </a:lnSpc>
              <a:spcAft>
                <a:spcPts val="800"/>
              </a:spcAft>
              <a:buNone/>
            </a:pPr>
            <a:r>
              <a:rPr lang="nl-NL" sz="2000" dirty="0">
                <a:effectLst/>
                <a:latin typeface="Aptos" panose="020B0004020202020204" pitchFamily="34" charset="0"/>
                <a:ea typeface="Aptos" panose="020B0004020202020204" pitchFamily="34" charset="0"/>
                <a:cs typeface="Times New Roman" panose="02020603050405020304" pitchFamily="18" charset="0"/>
              </a:rPr>
              <a:t>Doorlopende reisverzekering. De schade als gevolg van de diefstal van een drone, camera en een telefoon uit een huurauto is niet gedekt. De consument  is niet voldoende voorzichtig geweest, omdat  er een veiligere plek was om deze bagage op te bergen (</a:t>
            </a:r>
            <a:r>
              <a:rPr lang="nl-NL" sz="2000" b="1" dirty="0">
                <a:effectLst/>
                <a:latin typeface="Aptos" panose="020B0004020202020204" pitchFamily="34" charset="0"/>
                <a:ea typeface="Aptos" panose="020B0004020202020204" pitchFamily="34" charset="0"/>
                <a:cs typeface="Times New Roman" panose="02020603050405020304" pitchFamily="18" charset="0"/>
              </a:rPr>
              <a:t>GC </a:t>
            </a:r>
            <a:r>
              <a:rPr lang="nl-NL" sz="2000" b="1" dirty="0" err="1">
                <a:effectLst/>
                <a:latin typeface="Aptos" panose="020B0004020202020204" pitchFamily="34" charset="0"/>
                <a:ea typeface="Aptos" panose="020B0004020202020204" pitchFamily="34" charset="0"/>
                <a:cs typeface="Times New Roman" panose="02020603050405020304" pitchFamily="18" charset="0"/>
              </a:rPr>
              <a:t>Kifid</a:t>
            </a:r>
            <a:r>
              <a:rPr lang="nl-NL" sz="2000" b="1" dirty="0">
                <a:effectLst/>
                <a:latin typeface="Aptos" panose="020B0004020202020204" pitchFamily="34" charset="0"/>
                <a:ea typeface="Aptos" panose="020B0004020202020204" pitchFamily="34" charset="0"/>
                <a:cs typeface="Times New Roman" panose="02020603050405020304" pitchFamily="18" charset="0"/>
              </a:rPr>
              <a:t> 2024-0938</a:t>
            </a:r>
            <a:r>
              <a:rPr lang="nl-NL" sz="2000" dirty="0">
                <a:effectLst/>
                <a:latin typeface="Aptos" panose="020B0004020202020204" pitchFamily="34" charset="0"/>
                <a:ea typeface="Aptos" panose="020B0004020202020204" pitchFamily="34" charset="0"/>
                <a:cs typeface="Times New Roman" panose="02020603050405020304" pitchFamily="18" charset="0"/>
              </a:rPr>
              <a:t>):</a:t>
            </a:r>
          </a:p>
          <a:p>
            <a:pPr marL="0" indent="0">
              <a:lnSpc>
                <a:spcPct val="107000"/>
              </a:lnSpc>
              <a:spcAft>
                <a:spcPts val="800"/>
              </a:spcAft>
              <a:buNone/>
            </a:pPr>
            <a:r>
              <a:rPr lang="nl-NL" sz="2000" dirty="0">
                <a:latin typeface="Aptos" panose="020B0004020202020204" pitchFamily="34" charset="0"/>
                <a:ea typeface="Aptos" panose="020B0004020202020204" pitchFamily="34" charset="0"/>
                <a:cs typeface="Times New Roman" panose="02020603050405020304" pitchFamily="18" charset="0"/>
              </a:rPr>
              <a:t>	</a:t>
            </a:r>
            <a:r>
              <a:rPr lang="nl-NL" sz="2000" dirty="0">
                <a:effectLst/>
                <a:latin typeface="Aptos" panose="020B0004020202020204" pitchFamily="34" charset="0"/>
                <a:ea typeface="Aptos" panose="020B0004020202020204" pitchFamily="34" charset="0"/>
                <a:cs typeface="Times New Roman" panose="02020603050405020304" pitchFamily="18" charset="0"/>
              </a:rPr>
              <a:t>“</a:t>
            </a:r>
            <a:r>
              <a:rPr lang="nl-NL" sz="2000" i="1" dirty="0">
                <a:effectLst/>
                <a:latin typeface="Aptos" panose="020B0004020202020204" pitchFamily="34" charset="0"/>
                <a:ea typeface="Aptos" panose="020B0004020202020204" pitchFamily="34" charset="0"/>
                <a:cs typeface="Times New Roman" panose="02020603050405020304" pitchFamily="18" charset="0"/>
              </a:rPr>
              <a:t>De commissie stelt voorop dat zij er begrip voor heeft dat de consumenten in hun 	beleving er alles aan hebben gedaan om geen slachtoffer te worden van een diefstal. 	Tegelijkertijd moet de commissie op grond  van de voorwaarden beoordelen of de 	schade door de diefstal van de bagage onder de verzekering is gedekt. Dit is een  	juridisch oordeel en hangt nauw samen met wat in de voorwaarden is bepaald. De 	commissie is van oordeel dat de schade niet onder de verzekering is gedekt en licht dit 	hierna verder toe</a:t>
            </a:r>
            <a:r>
              <a:rPr lang="nl-NL" sz="2000" dirty="0">
                <a:effectLst/>
                <a:latin typeface="Aptos" panose="020B0004020202020204" pitchFamily="34" charset="0"/>
                <a:ea typeface="Aptos" panose="020B0004020202020204" pitchFamily="34" charset="0"/>
                <a:cs typeface="Times New Roman" panose="02020603050405020304" pitchFamily="18" charset="0"/>
              </a:rPr>
              <a:t>.”</a:t>
            </a:r>
            <a:endParaRPr lang="nl-NL" sz="2000" dirty="0"/>
          </a:p>
        </p:txBody>
      </p:sp>
    </p:spTree>
    <p:extLst>
      <p:ext uri="{BB962C8B-B14F-4D97-AF65-F5344CB8AC3E}">
        <p14:creationId xmlns:p14="http://schemas.microsoft.com/office/powerpoint/2010/main" val="6609809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B932E4-A3A9-552A-9861-9C758A10754A}"/>
              </a:ext>
            </a:extLst>
          </p:cNvPr>
          <p:cNvSpPr>
            <a:spLocks noGrp="1"/>
          </p:cNvSpPr>
          <p:nvPr>
            <p:ph type="title"/>
          </p:nvPr>
        </p:nvSpPr>
        <p:spPr/>
        <p:txBody>
          <a:bodyPr>
            <a:normAutofit/>
          </a:bodyPr>
          <a:lstStyle/>
          <a:p>
            <a:r>
              <a:rPr lang="nl-NL" sz="4000" dirty="0"/>
              <a:t>De aard van de verzekering; een moment van onbedachtzaamheid</a:t>
            </a:r>
          </a:p>
        </p:txBody>
      </p:sp>
      <p:sp>
        <p:nvSpPr>
          <p:cNvPr id="3" name="Tijdelijke aanduiding voor inhoud 2">
            <a:extLst>
              <a:ext uri="{FF2B5EF4-FFF2-40B4-BE49-F238E27FC236}">
                <a16:creationId xmlns:a16="http://schemas.microsoft.com/office/drawing/2014/main" id="{69C5468F-79BD-CC15-7186-43AAD2985E36}"/>
              </a:ext>
            </a:extLst>
          </p:cNvPr>
          <p:cNvSpPr>
            <a:spLocks noGrp="1"/>
          </p:cNvSpPr>
          <p:nvPr>
            <p:ph idx="1"/>
          </p:nvPr>
        </p:nvSpPr>
        <p:spPr/>
        <p:txBody>
          <a:bodyPr>
            <a:normAutofit fontScale="55000" lnSpcReduction="20000"/>
          </a:bodyPr>
          <a:lstStyle/>
          <a:p>
            <a:pPr>
              <a:lnSpc>
                <a:spcPct val="127000"/>
              </a:lnSpc>
            </a:pPr>
            <a:r>
              <a:rPr lang="nl-NL" sz="3300" dirty="0"/>
              <a:t>Het arrest Van de Wijngaard/</a:t>
            </a:r>
            <a:r>
              <a:rPr lang="nl-NL" sz="3300" dirty="0" err="1"/>
              <a:t>Haagman</a:t>
            </a:r>
            <a:r>
              <a:rPr lang="nl-NL" sz="3300" dirty="0"/>
              <a:t> (HR 11 januari 1991, NJ 1991, 271):</a:t>
            </a:r>
          </a:p>
          <a:p>
            <a:pPr marL="0" indent="0">
              <a:lnSpc>
                <a:spcPct val="127000"/>
              </a:lnSpc>
              <a:buNone/>
            </a:pPr>
            <a:endParaRPr lang="nl-NL" sz="3300" i="1" dirty="0">
              <a:effectLst/>
              <a:latin typeface="Aptos" panose="020B0004020202020204" pitchFamily="34" charset="0"/>
              <a:ea typeface="Aptos" panose="020B0004020202020204" pitchFamily="34" charset="0"/>
              <a:cs typeface="Times New Roman" panose="02020603050405020304" pitchFamily="18" charset="0"/>
            </a:endParaRPr>
          </a:p>
          <a:p>
            <a:pPr marL="0" indent="0">
              <a:lnSpc>
                <a:spcPct val="127000"/>
              </a:lnSpc>
              <a:buNone/>
            </a:pPr>
            <a:r>
              <a:rPr lang="nl-NL" sz="3300" i="1" dirty="0">
                <a:latin typeface="Aptos" panose="020B0004020202020204" pitchFamily="34" charset="0"/>
                <a:ea typeface="Aptos" panose="020B0004020202020204" pitchFamily="34" charset="0"/>
                <a:cs typeface="Times New Roman" panose="02020603050405020304" pitchFamily="18" charset="0"/>
              </a:rPr>
              <a:t>	</a:t>
            </a:r>
            <a:r>
              <a:rPr lang="nl-NL" sz="3300" i="1" dirty="0">
                <a:latin typeface="Aptos" panose="020B0004020202020204" pitchFamily="34" charset="0"/>
                <a:cs typeface="Times New Roman" panose="02020603050405020304" pitchFamily="18" charset="0"/>
              </a:rPr>
              <a:t>“In eerstgenoemde veronderstelling is zonder nadere motivering niet begrijpelijk waarom de 	polis geen dekking zou verlenen: de aard van een kostbaarhedenverzekering  als de 	onderhavige, die ook dekking verleent tegen verlies, brengt immers mede dat zij in beginsel ook 	dekking verleent tegen schade die het gevolg is van een moment van onbedachtzaamheid. Dit 	wordt niet anders door een uitsluiting als vervat in art. 2 van de voorwaarden voor het geval van 	afwijking van de daar aangeduide algemene zorgverplichting van de verzekerde.”</a:t>
            </a:r>
          </a:p>
          <a:p>
            <a:pPr>
              <a:lnSpc>
                <a:spcPct val="127000"/>
              </a:lnSpc>
            </a:pPr>
            <a:endParaRPr lang="nl-NL" sz="3300" dirty="0"/>
          </a:p>
          <a:p>
            <a:pPr>
              <a:lnSpc>
                <a:spcPct val="127000"/>
              </a:lnSpc>
            </a:pPr>
            <a:r>
              <a:rPr lang="nl-NL" sz="3300" dirty="0"/>
              <a:t>De in acht te nemen zorgvuldigheid brengt niet met zich mee dat een verzekerde zich geen enkele onbedachtzaamheid kan veroorloven.</a:t>
            </a:r>
          </a:p>
          <a:p>
            <a:pPr marL="0" indent="0">
              <a:lnSpc>
                <a:spcPct val="127000"/>
              </a:lnSpc>
              <a:buNone/>
            </a:pPr>
            <a:r>
              <a:rPr lang="nl-NL" sz="1800" i="1" dirty="0">
                <a:effectLst/>
                <a:latin typeface="Aptos" panose="020B0004020202020204" pitchFamily="34" charset="0"/>
                <a:ea typeface="Aptos" panose="020B0004020202020204" pitchFamily="34" charset="0"/>
                <a:cs typeface="Times New Roman" panose="02020603050405020304" pitchFamily="18" charset="0"/>
              </a:rPr>
              <a:t>	</a:t>
            </a:r>
            <a:endParaRPr lang="nl-NL" dirty="0"/>
          </a:p>
        </p:txBody>
      </p:sp>
    </p:spTree>
    <p:extLst>
      <p:ext uri="{BB962C8B-B14F-4D97-AF65-F5344CB8AC3E}">
        <p14:creationId xmlns:p14="http://schemas.microsoft.com/office/powerpoint/2010/main" val="1442189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C06968-A6A7-B920-CD6E-CDA850713FE6}"/>
              </a:ext>
            </a:extLst>
          </p:cNvPr>
          <p:cNvSpPr>
            <a:spLocks noGrp="1"/>
          </p:cNvSpPr>
          <p:nvPr>
            <p:ph type="title"/>
          </p:nvPr>
        </p:nvSpPr>
        <p:spPr/>
        <p:txBody>
          <a:bodyPr/>
          <a:lstStyle/>
          <a:p>
            <a:r>
              <a:rPr lang="nl-NL" dirty="0"/>
              <a:t>Wel sprake van moment van onbedachtzaamheid</a:t>
            </a:r>
          </a:p>
        </p:txBody>
      </p:sp>
      <p:sp>
        <p:nvSpPr>
          <p:cNvPr id="3" name="Tijdelijke aanduiding voor inhoud 2">
            <a:extLst>
              <a:ext uri="{FF2B5EF4-FFF2-40B4-BE49-F238E27FC236}">
                <a16:creationId xmlns:a16="http://schemas.microsoft.com/office/drawing/2014/main" id="{120B33A5-7DFB-A20B-BAD1-3926EC04E598}"/>
              </a:ext>
            </a:extLst>
          </p:cNvPr>
          <p:cNvSpPr>
            <a:spLocks noGrp="1"/>
          </p:cNvSpPr>
          <p:nvPr>
            <p:ph idx="1"/>
          </p:nvPr>
        </p:nvSpPr>
        <p:spPr/>
        <p:txBody>
          <a:bodyPr>
            <a:normAutofit fontScale="92500" lnSpcReduction="20000"/>
          </a:bodyPr>
          <a:lstStyle/>
          <a:p>
            <a:pPr marL="342900" lvl="0" indent="-342900">
              <a:lnSpc>
                <a:spcPct val="117000"/>
              </a:lnSpc>
              <a:buFont typeface="Symbol" panose="05050102010706020507" pitchFamily="18" charset="2"/>
              <a:buChar char=""/>
            </a:pPr>
            <a:r>
              <a:rPr lang="nl-NL" sz="2400" dirty="0">
                <a:effectLst/>
                <a:latin typeface="Aptos" panose="020B0004020202020204" pitchFamily="34" charset="0"/>
                <a:ea typeface="Aptos" panose="020B0004020202020204" pitchFamily="34" charset="0"/>
                <a:cs typeface="Times New Roman" panose="02020603050405020304" pitchFamily="18" charset="0"/>
              </a:rPr>
              <a:t>In een moment van </a:t>
            </a:r>
            <a:r>
              <a:rPr lang="nl-NL" sz="2400">
                <a:effectLst/>
                <a:latin typeface="Aptos" panose="020B0004020202020204" pitchFamily="34" charset="0"/>
                <a:ea typeface="Aptos" panose="020B0004020202020204" pitchFamily="34" charset="0"/>
                <a:cs typeface="Times New Roman" panose="02020603050405020304" pitchFamily="18" charset="0"/>
              </a:rPr>
              <a:t>onbedachtzaamheid een </a:t>
            </a:r>
            <a:r>
              <a:rPr lang="nl-NL" sz="2400" dirty="0">
                <a:effectLst/>
                <a:latin typeface="Aptos" panose="020B0004020202020204" pitchFamily="34" charset="0"/>
                <a:ea typeface="Aptos" panose="020B0004020202020204" pitchFamily="34" charset="0"/>
                <a:cs typeface="Times New Roman" panose="02020603050405020304" pitchFamily="18" charset="0"/>
              </a:rPr>
              <a:t>tas in een taxi laten staan. Verzekerde is waarschijnlijk slachtoffer geworden van een doelbewuste actie van de taxichauffeur (</a:t>
            </a:r>
            <a:r>
              <a:rPr lang="nl-NL" sz="2400" b="1" dirty="0">
                <a:effectLst/>
                <a:latin typeface="Aptos" panose="020B0004020202020204" pitchFamily="34" charset="0"/>
                <a:ea typeface="Aptos" panose="020B0004020202020204" pitchFamily="34" charset="0"/>
                <a:cs typeface="Times New Roman" panose="02020603050405020304" pitchFamily="18" charset="0"/>
              </a:rPr>
              <a:t>GC </a:t>
            </a:r>
            <a:r>
              <a:rPr lang="nl-NL" sz="2400" b="1" dirty="0" err="1">
                <a:effectLst/>
                <a:latin typeface="Aptos" panose="020B0004020202020204" pitchFamily="34" charset="0"/>
                <a:ea typeface="Aptos" panose="020B0004020202020204" pitchFamily="34" charset="0"/>
                <a:cs typeface="Times New Roman" panose="02020603050405020304" pitchFamily="18" charset="0"/>
              </a:rPr>
              <a:t>Kifid</a:t>
            </a:r>
            <a:r>
              <a:rPr lang="nl-NL" sz="2400" b="1" dirty="0">
                <a:effectLst/>
                <a:latin typeface="Aptos" panose="020B0004020202020204" pitchFamily="34" charset="0"/>
                <a:ea typeface="Aptos" panose="020B0004020202020204" pitchFamily="34" charset="0"/>
                <a:cs typeface="Times New Roman" panose="02020603050405020304" pitchFamily="18" charset="0"/>
              </a:rPr>
              <a:t> 2019-581</a:t>
            </a:r>
            <a:r>
              <a:rPr lang="nl-NL" sz="2400" dirty="0">
                <a:effectLst/>
                <a:latin typeface="Aptos" panose="020B0004020202020204" pitchFamily="34" charset="0"/>
                <a:ea typeface="Aptos" panose="020B0004020202020204" pitchFamily="34" charset="0"/>
                <a:cs typeface="Times New Roman" panose="02020603050405020304" pitchFamily="18" charset="0"/>
              </a:rPr>
              <a:t>).</a:t>
            </a:r>
          </a:p>
          <a:p>
            <a:pPr marL="342900" lvl="0" indent="-342900">
              <a:lnSpc>
                <a:spcPct val="117000"/>
              </a:lnSpc>
              <a:buFont typeface="Symbol" panose="05050102010706020507" pitchFamily="18" charset="2"/>
              <a:buChar char=""/>
            </a:pPr>
            <a:r>
              <a:rPr lang="nl-NL" sz="2400" dirty="0">
                <a:effectLst/>
                <a:latin typeface="Aptos" panose="020B0004020202020204" pitchFamily="34" charset="0"/>
                <a:ea typeface="Aptos" panose="020B0004020202020204" pitchFamily="34" charset="0"/>
                <a:cs typeface="Times New Roman" panose="02020603050405020304" pitchFamily="18" charset="0"/>
              </a:rPr>
              <a:t>Het direct naast je neerzetten van een backpack, terwijl die backpack toch wordt gestolen. Dit alles in een kort tijdsbestek. Onderscheid tussen waardevolle en niet-waardevolle spullen (</a:t>
            </a:r>
            <a:r>
              <a:rPr lang="nl-NL" sz="2400" b="1" dirty="0">
                <a:effectLst/>
                <a:latin typeface="Aptos" panose="020B0004020202020204" pitchFamily="34" charset="0"/>
                <a:ea typeface="Aptos" panose="020B0004020202020204" pitchFamily="34" charset="0"/>
                <a:cs typeface="Times New Roman" panose="02020603050405020304" pitchFamily="18" charset="0"/>
              </a:rPr>
              <a:t>GC </a:t>
            </a:r>
            <a:r>
              <a:rPr lang="nl-NL" sz="2400" b="1" dirty="0" err="1">
                <a:effectLst/>
                <a:latin typeface="Aptos" panose="020B0004020202020204" pitchFamily="34" charset="0"/>
                <a:ea typeface="Aptos" panose="020B0004020202020204" pitchFamily="34" charset="0"/>
                <a:cs typeface="Times New Roman" panose="02020603050405020304" pitchFamily="18" charset="0"/>
              </a:rPr>
              <a:t>Kifid</a:t>
            </a:r>
            <a:r>
              <a:rPr lang="nl-NL" sz="2400" b="1" dirty="0">
                <a:effectLst/>
                <a:latin typeface="Aptos" panose="020B0004020202020204" pitchFamily="34" charset="0"/>
                <a:ea typeface="Aptos" panose="020B0004020202020204" pitchFamily="34" charset="0"/>
                <a:cs typeface="Times New Roman" panose="02020603050405020304" pitchFamily="18" charset="0"/>
              </a:rPr>
              <a:t> 2019-615</a:t>
            </a:r>
            <a:r>
              <a:rPr lang="nl-NL" sz="2400" dirty="0">
                <a:effectLst/>
                <a:latin typeface="Aptos" panose="020B0004020202020204" pitchFamily="34" charset="0"/>
                <a:ea typeface="Aptos" panose="020B0004020202020204" pitchFamily="34" charset="0"/>
                <a:cs typeface="Times New Roman" panose="02020603050405020304" pitchFamily="18" charset="0"/>
              </a:rPr>
              <a:t>). </a:t>
            </a:r>
          </a:p>
          <a:p>
            <a:pPr marL="342900" lvl="0" indent="-342900">
              <a:lnSpc>
                <a:spcPct val="117000"/>
              </a:lnSpc>
              <a:buFont typeface="Symbol" panose="05050102010706020507" pitchFamily="18" charset="2"/>
              <a:buChar char=""/>
            </a:pPr>
            <a:r>
              <a:rPr lang="nl-NL" sz="2400" dirty="0">
                <a:effectLst/>
                <a:latin typeface="Aptos" panose="020B0004020202020204" pitchFamily="34" charset="0"/>
                <a:ea typeface="Aptos" panose="020B0004020202020204" pitchFamily="34" charset="0"/>
                <a:cs typeface="Times New Roman" panose="02020603050405020304" pitchFamily="18" charset="0"/>
              </a:rPr>
              <a:t>Diefstal van een camera terwijl door de verzekerde voldoende maatregelen zijn getroffen. Verzekerde is slachtoffer geworde</a:t>
            </a:r>
            <a:r>
              <a:rPr lang="nl-NL" sz="2400" dirty="0">
                <a:latin typeface="Aptos" panose="020B0004020202020204" pitchFamily="34" charset="0"/>
                <a:ea typeface="Aptos" panose="020B0004020202020204" pitchFamily="34" charset="0"/>
                <a:cs typeface="Times New Roman" panose="02020603050405020304" pitchFamily="18" charset="0"/>
              </a:rPr>
              <a:t>n van een slinkse afleidingsmanoeuvre (</a:t>
            </a:r>
            <a:r>
              <a:rPr lang="nl-NL" sz="2400" b="1" dirty="0">
                <a:latin typeface="Aptos" panose="020B0004020202020204" pitchFamily="34" charset="0"/>
                <a:ea typeface="Aptos" panose="020B0004020202020204" pitchFamily="34" charset="0"/>
                <a:cs typeface="Times New Roman" panose="02020603050405020304" pitchFamily="18" charset="0"/>
              </a:rPr>
              <a:t>GC </a:t>
            </a:r>
            <a:r>
              <a:rPr lang="nl-NL" sz="2400" b="1" dirty="0" err="1">
                <a:latin typeface="Aptos" panose="020B0004020202020204" pitchFamily="34" charset="0"/>
                <a:ea typeface="Aptos" panose="020B0004020202020204" pitchFamily="34" charset="0"/>
                <a:cs typeface="Times New Roman" panose="02020603050405020304" pitchFamily="18" charset="0"/>
              </a:rPr>
              <a:t>Kifid</a:t>
            </a:r>
            <a:r>
              <a:rPr lang="nl-NL" sz="2400" b="1" dirty="0">
                <a:latin typeface="Aptos" panose="020B0004020202020204" pitchFamily="34" charset="0"/>
                <a:ea typeface="Aptos" panose="020B0004020202020204" pitchFamily="34" charset="0"/>
                <a:cs typeface="Times New Roman" panose="02020603050405020304" pitchFamily="18" charset="0"/>
              </a:rPr>
              <a:t> 2025-0101</a:t>
            </a:r>
            <a:r>
              <a:rPr lang="nl-NL" sz="2400" dirty="0">
                <a:latin typeface="Aptos" panose="020B0004020202020204" pitchFamily="34" charset="0"/>
                <a:ea typeface="Aptos" panose="020B0004020202020204" pitchFamily="34" charset="0"/>
                <a:cs typeface="Times New Roman" panose="02020603050405020304" pitchFamily="18" charset="0"/>
              </a:rPr>
              <a:t>). </a:t>
            </a:r>
          </a:p>
          <a:p>
            <a:pPr marL="342900" lvl="0" indent="-342900">
              <a:lnSpc>
                <a:spcPct val="117000"/>
              </a:lnSpc>
              <a:spcAft>
                <a:spcPts val="800"/>
              </a:spcAft>
              <a:buFont typeface="Symbol" panose="05050102010706020507" pitchFamily="18" charset="2"/>
              <a:buChar char=""/>
            </a:pPr>
            <a:r>
              <a:rPr lang="nl-NL" sz="2400" dirty="0">
                <a:effectLst/>
                <a:latin typeface="Aptos" panose="020B0004020202020204" pitchFamily="34" charset="0"/>
                <a:ea typeface="Aptos" panose="020B0004020202020204" pitchFamily="34" charset="0"/>
                <a:cs typeface="Times New Roman" panose="02020603050405020304" pitchFamily="18" charset="0"/>
              </a:rPr>
              <a:t>Het verliezen van een bril terwijl verzekerde voordat zij het klaslokaal verliet nog</a:t>
            </a:r>
            <a:r>
              <a:rPr lang="nl-NL" sz="2400" dirty="0">
                <a:latin typeface="Aptos" panose="020B0004020202020204" pitchFamily="34" charset="0"/>
                <a:ea typeface="Aptos" panose="020B0004020202020204" pitchFamily="34" charset="0"/>
                <a:cs typeface="Times New Roman" panose="02020603050405020304" pitchFamily="18" charset="0"/>
              </a:rPr>
              <a:t> </a:t>
            </a:r>
            <a:r>
              <a:rPr lang="nl-NL" sz="2400" dirty="0">
                <a:effectLst/>
                <a:latin typeface="Aptos" panose="020B0004020202020204" pitchFamily="34" charset="0"/>
                <a:ea typeface="Aptos" panose="020B0004020202020204" pitchFamily="34" charset="0"/>
                <a:cs typeface="Times New Roman" panose="02020603050405020304" pitchFamily="18" charset="0"/>
              </a:rPr>
              <a:t>had gecontroleerd of de bril in haar tas zat (</a:t>
            </a:r>
            <a:r>
              <a:rPr lang="nl-NL" sz="2400" b="1" dirty="0">
                <a:effectLst/>
                <a:latin typeface="Aptos" panose="020B0004020202020204" pitchFamily="34" charset="0"/>
                <a:ea typeface="Aptos" panose="020B0004020202020204" pitchFamily="34" charset="0"/>
                <a:cs typeface="Times New Roman" panose="02020603050405020304" pitchFamily="18" charset="0"/>
              </a:rPr>
              <a:t>GC </a:t>
            </a:r>
            <a:r>
              <a:rPr lang="nl-NL" sz="2400" b="1" dirty="0" err="1">
                <a:effectLst/>
                <a:latin typeface="Aptos" panose="020B0004020202020204" pitchFamily="34" charset="0"/>
                <a:ea typeface="Aptos" panose="020B0004020202020204" pitchFamily="34" charset="0"/>
                <a:cs typeface="Times New Roman" panose="02020603050405020304" pitchFamily="18" charset="0"/>
              </a:rPr>
              <a:t>Kifid</a:t>
            </a:r>
            <a:r>
              <a:rPr lang="nl-NL" sz="2400" b="1" dirty="0">
                <a:effectLst/>
                <a:latin typeface="Aptos" panose="020B0004020202020204" pitchFamily="34" charset="0"/>
                <a:ea typeface="Aptos" panose="020B0004020202020204" pitchFamily="34" charset="0"/>
                <a:cs typeface="Times New Roman" panose="02020603050405020304" pitchFamily="18" charset="0"/>
              </a:rPr>
              <a:t> 2024-1082</a:t>
            </a:r>
            <a:r>
              <a:rPr lang="nl-NL" sz="2400" dirty="0">
                <a:effectLst/>
                <a:latin typeface="Aptos" panose="020B0004020202020204" pitchFamily="34" charset="0"/>
                <a:ea typeface="Aptos" panose="020B0004020202020204" pitchFamily="34" charset="0"/>
                <a:cs typeface="Times New Roman" panose="02020603050405020304" pitchFamily="18" charset="0"/>
              </a:rPr>
              <a:t>). </a:t>
            </a:r>
          </a:p>
          <a:p>
            <a:endParaRPr lang="nl-NL" dirty="0"/>
          </a:p>
        </p:txBody>
      </p:sp>
    </p:spTree>
    <p:extLst>
      <p:ext uri="{BB962C8B-B14F-4D97-AF65-F5344CB8AC3E}">
        <p14:creationId xmlns:p14="http://schemas.microsoft.com/office/powerpoint/2010/main" val="11454805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B25C28-014E-7CC6-F8F6-ED200860E47F}"/>
              </a:ext>
            </a:extLst>
          </p:cNvPr>
          <p:cNvSpPr>
            <a:spLocks noGrp="1"/>
          </p:cNvSpPr>
          <p:nvPr>
            <p:ph type="title"/>
          </p:nvPr>
        </p:nvSpPr>
        <p:spPr/>
        <p:txBody>
          <a:bodyPr/>
          <a:lstStyle/>
          <a:p>
            <a:r>
              <a:rPr lang="nl-NL" dirty="0"/>
              <a:t>Geen sprake van een moment van onbedachtzaamheid</a:t>
            </a:r>
          </a:p>
        </p:txBody>
      </p:sp>
      <p:sp>
        <p:nvSpPr>
          <p:cNvPr id="3" name="Tijdelijke aanduiding voor inhoud 2">
            <a:extLst>
              <a:ext uri="{FF2B5EF4-FFF2-40B4-BE49-F238E27FC236}">
                <a16:creationId xmlns:a16="http://schemas.microsoft.com/office/drawing/2014/main" id="{B0C3E403-5CE9-E83D-7A00-1020699FD193}"/>
              </a:ext>
            </a:extLst>
          </p:cNvPr>
          <p:cNvSpPr>
            <a:spLocks noGrp="1"/>
          </p:cNvSpPr>
          <p:nvPr>
            <p:ph idx="1"/>
          </p:nvPr>
        </p:nvSpPr>
        <p:spPr/>
        <p:txBody>
          <a:bodyPr>
            <a:normAutofit fontScale="92500" lnSpcReduction="20000"/>
          </a:bodyPr>
          <a:lstStyle/>
          <a:p>
            <a:pPr marL="342900" lvl="0" indent="-342900">
              <a:lnSpc>
                <a:spcPct val="117000"/>
              </a:lnSpc>
              <a:buFont typeface="Symbol" panose="05050102010706020507" pitchFamily="18" charset="2"/>
              <a:buChar char=""/>
            </a:pPr>
            <a:r>
              <a:rPr lang="nl-NL" sz="2400" dirty="0">
                <a:latin typeface="Aptos" panose="020B0004020202020204" pitchFamily="34" charset="0"/>
                <a:ea typeface="Aptos" panose="020B0004020202020204" pitchFamily="34" charset="0"/>
                <a:cs typeface="Times New Roman" panose="02020603050405020304" pitchFamily="18" charset="0"/>
              </a:rPr>
              <a:t>Het verliezen van een witgouden diamanten pinkring tijdens een verhuizing en er thuis pas achter komen is niet normaal voorzichtig. Bij het oordeel of sprake is van een moment van onbedachtzaamheid wordt niet alleen gekeken naar het moment van verliezen maar naar alle omstandigheden voorafgaand en na het moment van verliezen (</a:t>
            </a:r>
            <a:r>
              <a:rPr lang="nl-NL" sz="2400" b="1" dirty="0">
                <a:latin typeface="Aptos" panose="020B0004020202020204" pitchFamily="34" charset="0"/>
                <a:ea typeface="Aptos" panose="020B0004020202020204" pitchFamily="34" charset="0"/>
                <a:cs typeface="Times New Roman" panose="02020603050405020304" pitchFamily="18" charset="0"/>
              </a:rPr>
              <a:t>GC </a:t>
            </a:r>
            <a:r>
              <a:rPr lang="nl-NL" sz="2400" b="1" dirty="0" err="1">
                <a:latin typeface="Aptos" panose="020B0004020202020204" pitchFamily="34" charset="0"/>
                <a:ea typeface="Aptos" panose="020B0004020202020204" pitchFamily="34" charset="0"/>
                <a:cs typeface="Times New Roman" panose="02020603050405020304" pitchFamily="18" charset="0"/>
              </a:rPr>
              <a:t>Kifid</a:t>
            </a:r>
            <a:r>
              <a:rPr lang="nl-NL" sz="2400" b="1" dirty="0">
                <a:latin typeface="Aptos" panose="020B0004020202020204" pitchFamily="34" charset="0"/>
                <a:ea typeface="Aptos" panose="020B0004020202020204" pitchFamily="34" charset="0"/>
                <a:cs typeface="Times New Roman" panose="02020603050405020304" pitchFamily="18" charset="0"/>
              </a:rPr>
              <a:t> 2025-0266</a:t>
            </a:r>
            <a:r>
              <a:rPr lang="nl-NL" sz="2400" dirty="0">
                <a:latin typeface="Aptos" panose="020B0004020202020204" pitchFamily="34" charset="0"/>
                <a:ea typeface="Aptos" panose="020B0004020202020204" pitchFamily="34" charset="0"/>
                <a:cs typeface="Times New Roman" panose="02020603050405020304" pitchFamily="18" charset="0"/>
              </a:rPr>
              <a:t>).</a:t>
            </a:r>
          </a:p>
          <a:p>
            <a:pPr marL="342900" lvl="0" indent="-342900">
              <a:lnSpc>
                <a:spcPct val="117000"/>
              </a:lnSpc>
              <a:buFont typeface="Symbol" panose="05050102010706020507" pitchFamily="18" charset="2"/>
              <a:buChar char=""/>
            </a:pPr>
            <a:r>
              <a:rPr lang="nl-NL" sz="2400" dirty="0">
                <a:effectLst/>
                <a:latin typeface="Aptos" panose="020B0004020202020204" pitchFamily="34" charset="0"/>
                <a:ea typeface="Aptos" panose="020B0004020202020204" pitchFamily="34" charset="0"/>
                <a:cs typeface="Times New Roman" panose="02020603050405020304" pitchFamily="18" charset="0"/>
              </a:rPr>
              <a:t>Hoewel een diefstal in een ‘split second’ kan hebben plaatsgevonden, hoeft dat niet te betekenen dat een tas met bijv. een laptop </a:t>
            </a:r>
            <a:r>
              <a:rPr lang="nl-NL" sz="2400" i="1" dirty="0">
                <a:effectLst/>
                <a:latin typeface="Aptos" panose="020B0004020202020204" pitchFamily="34" charset="0"/>
                <a:ea typeface="Aptos" panose="020B0004020202020204" pitchFamily="34" charset="0"/>
                <a:cs typeface="Times New Roman" panose="02020603050405020304" pitchFamily="18" charset="0"/>
              </a:rPr>
              <a:t>door</a:t>
            </a:r>
            <a:r>
              <a:rPr lang="nl-NL" sz="2400" dirty="0">
                <a:effectLst/>
                <a:latin typeface="Aptos" panose="020B0004020202020204" pitchFamily="34" charset="0"/>
                <a:ea typeface="Aptos" panose="020B0004020202020204" pitchFamily="34" charset="0"/>
                <a:cs typeface="Times New Roman" panose="02020603050405020304" pitchFamily="18" charset="0"/>
              </a:rPr>
              <a:t> een moment van onbedachtzaamheid niet onder de aandacht is geweest</a:t>
            </a:r>
            <a:r>
              <a:rPr lang="nl-NL" sz="2400" dirty="0">
                <a:latin typeface="Aptos" panose="020B0004020202020204" pitchFamily="34" charset="0"/>
                <a:ea typeface="Aptos" panose="020B0004020202020204" pitchFamily="34" charset="0"/>
                <a:cs typeface="Times New Roman" panose="02020603050405020304" pitchFamily="18" charset="0"/>
              </a:rPr>
              <a:t> </a:t>
            </a:r>
            <a:r>
              <a:rPr lang="nl-NL" sz="2400" dirty="0">
                <a:effectLst/>
                <a:latin typeface="Aptos" panose="020B0004020202020204" pitchFamily="34" charset="0"/>
                <a:ea typeface="Aptos" panose="020B0004020202020204" pitchFamily="34" charset="0"/>
                <a:cs typeface="Times New Roman" panose="02020603050405020304" pitchFamily="18" charset="0"/>
              </a:rPr>
              <a:t>(</a:t>
            </a:r>
            <a:r>
              <a:rPr lang="nl-NL" sz="2400" b="1" dirty="0">
                <a:effectLst/>
                <a:latin typeface="Aptos" panose="020B0004020202020204" pitchFamily="34" charset="0"/>
                <a:ea typeface="Aptos" panose="020B0004020202020204" pitchFamily="34" charset="0"/>
                <a:cs typeface="Times New Roman" panose="02020603050405020304" pitchFamily="18" charset="0"/>
              </a:rPr>
              <a:t>GC </a:t>
            </a:r>
            <a:r>
              <a:rPr lang="nl-NL" sz="2400" b="1" dirty="0" err="1">
                <a:effectLst/>
                <a:latin typeface="Aptos" panose="020B0004020202020204" pitchFamily="34" charset="0"/>
                <a:ea typeface="Aptos" panose="020B0004020202020204" pitchFamily="34" charset="0"/>
                <a:cs typeface="Times New Roman" panose="02020603050405020304" pitchFamily="18" charset="0"/>
              </a:rPr>
              <a:t>Kifid</a:t>
            </a:r>
            <a:r>
              <a:rPr lang="nl-NL" sz="2400" b="1" dirty="0">
                <a:effectLst/>
                <a:latin typeface="Aptos" panose="020B0004020202020204" pitchFamily="34" charset="0"/>
                <a:ea typeface="Aptos" panose="020B0004020202020204" pitchFamily="34" charset="0"/>
                <a:cs typeface="Times New Roman" panose="02020603050405020304" pitchFamily="18" charset="0"/>
              </a:rPr>
              <a:t> 2021-0482</a:t>
            </a:r>
            <a:r>
              <a:rPr lang="nl-NL" sz="2400" dirty="0">
                <a:effectLst/>
                <a:latin typeface="Aptos" panose="020B0004020202020204" pitchFamily="34" charset="0"/>
                <a:ea typeface="Aptos" panose="020B0004020202020204" pitchFamily="34" charset="0"/>
                <a:cs typeface="Times New Roman" panose="02020603050405020304" pitchFamily="18" charset="0"/>
              </a:rPr>
              <a:t>). </a:t>
            </a:r>
          </a:p>
          <a:p>
            <a:pPr marL="342900" lvl="0" indent="-342900">
              <a:lnSpc>
                <a:spcPct val="117000"/>
              </a:lnSpc>
              <a:buFont typeface="Symbol" panose="05050102010706020507" pitchFamily="18" charset="2"/>
              <a:buChar char=""/>
            </a:pPr>
            <a:r>
              <a:rPr lang="nl-NL" sz="2400" dirty="0">
                <a:effectLst/>
                <a:latin typeface="Aptos" panose="020B0004020202020204" pitchFamily="34" charset="0"/>
                <a:ea typeface="Aptos" panose="020B0004020202020204" pitchFamily="34" charset="0"/>
                <a:cs typeface="Times New Roman" panose="02020603050405020304" pitchFamily="18" charset="0"/>
              </a:rPr>
              <a:t>Bij het langdurig laten voortbestaan van een situatie waarin diefstal een reële mogelijkheid was, terwijl deze situatie op een vrij eenvoudige wijze had kunnen worden voorkomen is geen sprake van een moment van onbedachtzaamheid (</a:t>
            </a:r>
            <a:r>
              <a:rPr lang="nl-NL" sz="2400" b="1" dirty="0">
                <a:effectLst/>
                <a:latin typeface="Aptos" panose="020B0004020202020204" pitchFamily="34" charset="0"/>
                <a:ea typeface="Aptos" panose="020B0004020202020204" pitchFamily="34" charset="0"/>
                <a:cs typeface="Times New Roman" panose="02020603050405020304" pitchFamily="18" charset="0"/>
              </a:rPr>
              <a:t>GC </a:t>
            </a:r>
            <a:r>
              <a:rPr lang="nl-NL" sz="2400" b="1" dirty="0" err="1">
                <a:effectLst/>
                <a:latin typeface="Aptos" panose="020B0004020202020204" pitchFamily="34" charset="0"/>
                <a:ea typeface="Aptos" panose="020B0004020202020204" pitchFamily="34" charset="0"/>
                <a:cs typeface="Times New Roman" panose="02020603050405020304" pitchFamily="18" charset="0"/>
              </a:rPr>
              <a:t>Kifid</a:t>
            </a:r>
            <a:r>
              <a:rPr lang="nl-NL" sz="2400" b="1" dirty="0">
                <a:effectLst/>
                <a:latin typeface="Aptos" panose="020B0004020202020204" pitchFamily="34" charset="0"/>
                <a:ea typeface="Aptos" panose="020B0004020202020204" pitchFamily="34" charset="0"/>
                <a:cs typeface="Times New Roman" panose="02020603050405020304" pitchFamily="18" charset="0"/>
              </a:rPr>
              <a:t> 2019-283</a:t>
            </a:r>
            <a:r>
              <a:rPr lang="nl-NL" sz="2400" dirty="0">
                <a:effectLst/>
                <a:latin typeface="Aptos" panose="020B0004020202020204" pitchFamily="34" charset="0"/>
                <a:ea typeface="Aptos" panose="020B0004020202020204" pitchFamily="34" charset="0"/>
                <a:cs typeface="Times New Roman" panose="02020603050405020304" pitchFamily="18" charset="0"/>
              </a:rPr>
              <a:t>).</a:t>
            </a:r>
          </a:p>
          <a:p>
            <a:pPr>
              <a:lnSpc>
                <a:spcPct val="107000"/>
              </a:lnSpc>
              <a:spcAft>
                <a:spcPts val="800"/>
              </a:spcAft>
              <a:buNone/>
            </a:pPr>
            <a:endParaRPr lang="nl-NL" sz="1800" dirty="0">
              <a:effectLst/>
              <a:latin typeface="Aptos" panose="020B0004020202020204" pitchFamily="34" charset="0"/>
              <a:ea typeface="Aptos" panose="020B0004020202020204" pitchFamily="34" charset="0"/>
              <a:cs typeface="Times New Roman" panose="02020603050405020304" pitchFamily="18" charset="0"/>
            </a:endParaRPr>
          </a:p>
          <a:p>
            <a:pPr lvl="1"/>
            <a:endParaRPr lang="nl-NL" b="1" dirty="0"/>
          </a:p>
          <a:p>
            <a:pPr lvl="1"/>
            <a:endParaRPr lang="nl-NL" b="1" dirty="0"/>
          </a:p>
        </p:txBody>
      </p:sp>
    </p:spTree>
    <p:extLst>
      <p:ext uri="{BB962C8B-B14F-4D97-AF65-F5344CB8AC3E}">
        <p14:creationId xmlns:p14="http://schemas.microsoft.com/office/powerpoint/2010/main" val="34709948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A7DC1D-AB89-A515-BAB0-4D20EA5776CA}"/>
              </a:ext>
            </a:extLst>
          </p:cNvPr>
          <p:cNvSpPr>
            <a:spLocks noGrp="1"/>
          </p:cNvSpPr>
          <p:nvPr>
            <p:ph type="title"/>
          </p:nvPr>
        </p:nvSpPr>
        <p:spPr/>
        <p:txBody>
          <a:bodyPr>
            <a:normAutofit/>
          </a:bodyPr>
          <a:lstStyle/>
          <a:p>
            <a:r>
              <a:rPr lang="nl-NL" dirty="0"/>
              <a:t>Casus</a:t>
            </a:r>
          </a:p>
        </p:txBody>
      </p:sp>
      <p:sp>
        <p:nvSpPr>
          <p:cNvPr id="3" name="Tijdelijke aanduiding voor inhoud 2">
            <a:extLst>
              <a:ext uri="{FF2B5EF4-FFF2-40B4-BE49-F238E27FC236}">
                <a16:creationId xmlns:a16="http://schemas.microsoft.com/office/drawing/2014/main" id="{9A0B7FD8-D04B-28B0-5FB7-20A7AD98D89E}"/>
              </a:ext>
            </a:extLst>
          </p:cNvPr>
          <p:cNvSpPr>
            <a:spLocks noGrp="1"/>
          </p:cNvSpPr>
          <p:nvPr>
            <p:ph idx="1"/>
          </p:nvPr>
        </p:nvSpPr>
        <p:spPr/>
        <p:txBody>
          <a:bodyPr>
            <a:normAutofit/>
          </a:bodyPr>
          <a:lstStyle/>
          <a:p>
            <a:pPr marL="0" indent="0" algn="ctr">
              <a:buNone/>
            </a:pPr>
            <a:endParaRPr lang="nl-NL" dirty="0"/>
          </a:p>
          <a:p>
            <a:pPr marL="0" indent="0" algn="ctr">
              <a:lnSpc>
                <a:spcPct val="107000"/>
              </a:lnSpc>
              <a:buNone/>
            </a:pPr>
            <a:endParaRPr lang="nl-NL" sz="2400" b="1" dirty="0"/>
          </a:p>
          <a:p>
            <a:pPr marL="0" indent="0" algn="ctr">
              <a:lnSpc>
                <a:spcPct val="107000"/>
              </a:lnSpc>
              <a:buNone/>
            </a:pPr>
            <a:r>
              <a:rPr lang="nl-NL" sz="2400" b="1" dirty="0">
                <a:effectLst/>
                <a:latin typeface="Aptos" panose="020B0004020202020204" pitchFamily="34" charset="0"/>
                <a:ea typeface="Aptos" panose="020B0004020202020204" pitchFamily="34" charset="0"/>
                <a:cs typeface="Times New Roman" panose="02020603050405020304" pitchFamily="18" charset="0"/>
              </a:rPr>
              <a:t>Is iemand  voorzichtig genoeg geweest bij een </a:t>
            </a:r>
            <a:r>
              <a:rPr lang="nl-NL" sz="2400" b="1" dirty="0" err="1">
                <a:effectLst/>
                <a:latin typeface="Aptos" panose="020B0004020202020204" pitchFamily="34" charset="0"/>
                <a:ea typeface="Aptos" panose="020B0004020202020204" pitchFamily="34" charset="0"/>
                <a:cs typeface="Times New Roman" panose="02020603050405020304" pitchFamily="18" charset="0"/>
              </a:rPr>
              <a:t>keyless</a:t>
            </a:r>
            <a:r>
              <a:rPr lang="nl-NL" sz="2400" b="1" dirty="0">
                <a:effectLst/>
                <a:latin typeface="Aptos" panose="020B0004020202020204" pitchFamily="34" charset="0"/>
                <a:ea typeface="Aptos" panose="020B0004020202020204" pitchFamily="34" charset="0"/>
                <a:cs typeface="Times New Roman" panose="02020603050405020304" pitchFamily="18" charset="0"/>
              </a:rPr>
              <a:t>-entry autodiefstal, wanneer geen maatregelen genomen zijn door bv. de sleutel in een anti-skimhoesje of metalen blikje te doen</a:t>
            </a:r>
            <a:r>
              <a:rPr lang="nl-NL" sz="2400" b="1" dirty="0">
                <a:latin typeface="Aptos" panose="020B0004020202020204" pitchFamily="34" charset="0"/>
                <a:ea typeface="Aptos" panose="020B0004020202020204" pitchFamily="34" charset="0"/>
                <a:cs typeface="Times New Roman" panose="02020603050405020304" pitchFamily="18" charset="0"/>
              </a:rPr>
              <a:t>?</a:t>
            </a:r>
            <a:endParaRPr lang="nl-NL" sz="2400" dirty="0"/>
          </a:p>
        </p:txBody>
      </p:sp>
    </p:spTree>
    <p:extLst>
      <p:ext uri="{BB962C8B-B14F-4D97-AF65-F5344CB8AC3E}">
        <p14:creationId xmlns:p14="http://schemas.microsoft.com/office/powerpoint/2010/main" val="6573255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E466D1-FA1F-849D-D314-20D9F8B8D3DF}"/>
              </a:ext>
            </a:extLst>
          </p:cNvPr>
          <p:cNvSpPr>
            <a:spLocks noGrp="1"/>
          </p:cNvSpPr>
          <p:nvPr>
            <p:ph type="title"/>
          </p:nvPr>
        </p:nvSpPr>
        <p:spPr/>
        <p:txBody>
          <a:bodyPr/>
          <a:lstStyle/>
          <a:p>
            <a:r>
              <a:rPr lang="nl-NL" dirty="0"/>
              <a:t>De rol van art. 6:248 BW</a:t>
            </a:r>
          </a:p>
        </p:txBody>
      </p:sp>
      <p:sp>
        <p:nvSpPr>
          <p:cNvPr id="3" name="Tijdelijke aanduiding voor inhoud 2">
            <a:extLst>
              <a:ext uri="{FF2B5EF4-FFF2-40B4-BE49-F238E27FC236}">
                <a16:creationId xmlns:a16="http://schemas.microsoft.com/office/drawing/2014/main" id="{E2C87C68-8546-8664-A9A8-A95EF89D0839}"/>
              </a:ext>
            </a:extLst>
          </p:cNvPr>
          <p:cNvSpPr>
            <a:spLocks noGrp="1"/>
          </p:cNvSpPr>
          <p:nvPr>
            <p:ph idx="1"/>
          </p:nvPr>
        </p:nvSpPr>
        <p:spPr/>
        <p:txBody>
          <a:bodyPr>
            <a:normAutofit fontScale="77500" lnSpcReduction="20000"/>
          </a:bodyPr>
          <a:lstStyle/>
          <a:p>
            <a:pPr marL="528638" lvl="2" indent="-342900">
              <a:lnSpc>
                <a:spcPct val="107000"/>
              </a:lnSpc>
            </a:pPr>
            <a:r>
              <a:rPr lang="nl-NL" dirty="0"/>
              <a:t>Vervelende individuele gevallen</a:t>
            </a:r>
          </a:p>
          <a:p>
            <a:pPr marL="528638" lvl="2" indent="-342900">
              <a:lnSpc>
                <a:spcPct val="107000"/>
              </a:lnSpc>
            </a:pPr>
            <a:endParaRPr lang="nl-NL" dirty="0"/>
          </a:p>
          <a:p>
            <a:pPr marL="528638" lvl="2" indent="-342900">
              <a:lnSpc>
                <a:spcPct val="107000"/>
              </a:lnSpc>
            </a:pPr>
            <a:r>
              <a:rPr lang="nl-NL" dirty="0"/>
              <a:t>Informatie- en waarschuwingsplichten</a:t>
            </a:r>
          </a:p>
          <a:p>
            <a:pPr marL="1443038" lvl="4" indent="-342900">
              <a:lnSpc>
                <a:spcPct val="107000"/>
              </a:lnSpc>
            </a:pPr>
            <a:endParaRPr lang="nl-NL" dirty="0"/>
          </a:p>
          <a:p>
            <a:pPr marL="981075" lvl="4" indent="-357188">
              <a:lnSpc>
                <a:spcPct val="107000"/>
              </a:lnSpc>
            </a:pPr>
            <a:r>
              <a:rPr lang="nl-NL" dirty="0"/>
              <a:t>Een ingrijpende wijziging van de zorgvuldigheidsnorm</a:t>
            </a:r>
          </a:p>
          <a:p>
            <a:pPr marL="985838" lvl="3" indent="-342900">
              <a:lnSpc>
                <a:spcPct val="107000"/>
              </a:lnSpc>
            </a:pPr>
            <a:r>
              <a:rPr lang="nl-NL" dirty="0"/>
              <a:t>Een verrassend en verstrekkend beding, waar een normaal geïnformeerd en redelijk oplettende verzekerde zich niet op bedacht hoefde te zijn, bijvoorbeeld </a:t>
            </a:r>
            <a:r>
              <a:rPr lang="nl-NL"/>
              <a:t>bij:</a:t>
            </a:r>
            <a:endParaRPr lang="nl-NL" dirty="0"/>
          </a:p>
          <a:p>
            <a:pPr marL="1443038" lvl="4" indent="-342900">
              <a:lnSpc>
                <a:spcPct val="107000"/>
              </a:lnSpc>
            </a:pPr>
            <a:r>
              <a:rPr lang="nl-NL" dirty="0"/>
              <a:t>een zeer strikte zorgvuldigheidsnorm, waardoor een aantal situaties bij voorbaat niet verzekerbaar zijn;</a:t>
            </a:r>
          </a:p>
          <a:p>
            <a:pPr marL="1443038" lvl="4" indent="-342900">
              <a:lnSpc>
                <a:spcPct val="107000"/>
              </a:lnSpc>
            </a:pPr>
            <a:r>
              <a:rPr lang="nl-NL" dirty="0"/>
              <a:t>en/of andere vereisten die gelden en waar de verzekerde niet bedacht op hoefde te zijn.</a:t>
            </a:r>
          </a:p>
          <a:p>
            <a:pPr marL="1443038" lvl="4" indent="-342900">
              <a:lnSpc>
                <a:spcPct val="107000"/>
              </a:lnSpc>
            </a:pPr>
            <a:endParaRPr lang="nl-NL" dirty="0"/>
          </a:p>
          <a:p>
            <a:pPr marL="528638" lvl="2" indent="-342900">
              <a:lnSpc>
                <a:spcPct val="107000"/>
              </a:lnSpc>
            </a:pPr>
            <a:r>
              <a:rPr lang="nl-NL" dirty="0"/>
              <a:t>Formeel niet, maar materieel wel voldaan aan de normale voorzichtigheidsclausule</a:t>
            </a:r>
          </a:p>
          <a:p>
            <a:pPr marL="185738" lvl="2" indent="0">
              <a:lnSpc>
                <a:spcPct val="107000"/>
              </a:lnSpc>
              <a:buNone/>
            </a:pPr>
            <a:endParaRPr lang="nl-NL" dirty="0"/>
          </a:p>
          <a:p>
            <a:pPr marL="528638" lvl="2" indent="-342900">
              <a:lnSpc>
                <a:spcPct val="107000"/>
              </a:lnSpc>
            </a:pPr>
            <a:r>
              <a:rPr lang="nl-NL" dirty="0"/>
              <a:t>Geen causaal verband</a:t>
            </a:r>
          </a:p>
          <a:p>
            <a:pPr marL="185738" lvl="2" indent="0">
              <a:lnSpc>
                <a:spcPct val="107000"/>
              </a:lnSpc>
              <a:buNone/>
            </a:pPr>
            <a:endParaRPr lang="nl-NL" dirty="0"/>
          </a:p>
          <a:p>
            <a:pPr marL="985838" lvl="3" indent="-342900">
              <a:lnSpc>
                <a:spcPct val="107000"/>
              </a:lnSpc>
            </a:pPr>
            <a:r>
              <a:rPr lang="nl-NL" dirty="0"/>
              <a:t>Ondanks dat bagage niet juist was opgeborgen, toch dekking omdat niet vanwege de zichtbare bagage was ingebroken in de auto maar omdat de elektronische apparatuur die zich in de auto bevond was gescand (</a:t>
            </a:r>
            <a:r>
              <a:rPr lang="nl-NL" b="1" dirty="0"/>
              <a:t>GC </a:t>
            </a:r>
            <a:r>
              <a:rPr lang="nl-NL" b="1" dirty="0" err="1"/>
              <a:t>Kifid</a:t>
            </a:r>
            <a:r>
              <a:rPr lang="nl-NL" b="1" dirty="0"/>
              <a:t> 2025-0244</a:t>
            </a:r>
            <a:r>
              <a:rPr lang="nl-NL" dirty="0"/>
              <a:t>).</a:t>
            </a:r>
          </a:p>
          <a:p>
            <a:pPr marL="985838" lvl="3" indent="-342900"/>
            <a:endParaRPr lang="nl-NL" dirty="0"/>
          </a:p>
          <a:p>
            <a:endParaRPr lang="nl-NL" dirty="0"/>
          </a:p>
        </p:txBody>
      </p:sp>
    </p:spTree>
    <p:extLst>
      <p:ext uri="{BB962C8B-B14F-4D97-AF65-F5344CB8AC3E}">
        <p14:creationId xmlns:p14="http://schemas.microsoft.com/office/powerpoint/2010/main" val="22528708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B5C4BF-9740-9306-7DEE-F0B04BABD1D9}"/>
              </a:ext>
            </a:extLst>
          </p:cNvPr>
          <p:cNvSpPr>
            <a:spLocks noGrp="1"/>
          </p:cNvSpPr>
          <p:nvPr>
            <p:ph type="title"/>
          </p:nvPr>
        </p:nvSpPr>
        <p:spPr/>
        <p:txBody>
          <a:bodyPr/>
          <a:lstStyle/>
          <a:p>
            <a:r>
              <a:rPr lang="nl-NL" dirty="0"/>
              <a:t>Tot slot</a:t>
            </a:r>
          </a:p>
        </p:txBody>
      </p:sp>
      <p:sp>
        <p:nvSpPr>
          <p:cNvPr id="3" name="Tijdelijke aanduiding voor inhoud 2">
            <a:extLst>
              <a:ext uri="{FF2B5EF4-FFF2-40B4-BE49-F238E27FC236}">
                <a16:creationId xmlns:a16="http://schemas.microsoft.com/office/drawing/2014/main" id="{7155A913-E601-835F-9F30-02D673270A8F}"/>
              </a:ext>
            </a:extLst>
          </p:cNvPr>
          <p:cNvSpPr>
            <a:spLocks noGrp="1"/>
          </p:cNvSpPr>
          <p:nvPr>
            <p:ph idx="1"/>
          </p:nvPr>
        </p:nvSpPr>
        <p:spPr/>
        <p:txBody>
          <a:bodyPr>
            <a:normAutofit/>
          </a:bodyPr>
          <a:lstStyle/>
          <a:p>
            <a:pPr>
              <a:lnSpc>
                <a:spcPct val="107000"/>
              </a:lnSpc>
            </a:pPr>
            <a:r>
              <a:rPr lang="nl-NL" dirty="0"/>
              <a:t>Meer duidelijkheid over hoe getoetst wordt en het belang van een complete omschrijving van wat is gebeurd</a:t>
            </a:r>
          </a:p>
          <a:p>
            <a:pPr>
              <a:lnSpc>
                <a:spcPct val="107000"/>
              </a:lnSpc>
            </a:pPr>
            <a:endParaRPr lang="nl-NL" dirty="0"/>
          </a:p>
          <a:p>
            <a:pPr>
              <a:lnSpc>
                <a:spcPct val="107000"/>
              </a:lnSpc>
            </a:pPr>
            <a:r>
              <a:rPr lang="nl-NL" dirty="0"/>
              <a:t>Nieuwsgierig zijn naar het verhaal</a:t>
            </a:r>
          </a:p>
          <a:p>
            <a:pPr marL="0" indent="0">
              <a:lnSpc>
                <a:spcPct val="107000"/>
              </a:lnSpc>
              <a:buNone/>
            </a:pPr>
            <a:endParaRPr lang="nl-NL" dirty="0"/>
          </a:p>
          <a:p>
            <a:pPr>
              <a:lnSpc>
                <a:spcPct val="107000"/>
              </a:lnSpc>
            </a:pPr>
            <a:r>
              <a:rPr lang="nl-NL" dirty="0"/>
              <a:t>Bewustwording van impact innemen standpunt dat iemand niet normaal voorzichtig is geweest</a:t>
            </a:r>
          </a:p>
          <a:p>
            <a:pPr marL="0" indent="0">
              <a:buNone/>
            </a:pPr>
            <a:endParaRPr lang="nl-NL" dirty="0"/>
          </a:p>
          <a:p>
            <a:endParaRPr lang="nl-NL" dirty="0"/>
          </a:p>
        </p:txBody>
      </p:sp>
    </p:spTree>
    <p:extLst>
      <p:ext uri="{BB962C8B-B14F-4D97-AF65-F5344CB8AC3E}">
        <p14:creationId xmlns:p14="http://schemas.microsoft.com/office/powerpoint/2010/main" val="21222528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49408B-887B-5109-439B-F50EE1E7EC2F}"/>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E5B073B6-73FF-320E-DAD8-C476A99A85C0}"/>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31279839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6F5FB6C-4344-4E42-B0AD-43529811611C}"/>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686ACB04-114B-4DD5-9D7F-D4524A8FFC10}"/>
              </a:ext>
            </a:extLst>
          </p:cNvPr>
          <p:cNvSpPr>
            <a:spLocks noGrp="1"/>
          </p:cNvSpPr>
          <p:nvPr>
            <p:ph type="body" idx="1"/>
          </p:nvPr>
        </p:nvSpPr>
        <p:spPr/>
        <p:txBody>
          <a:bodyPr>
            <a:normAutofit fontScale="32500" lnSpcReduction="20000"/>
          </a:bodyPr>
          <a:lstStyle/>
          <a:p>
            <a:pPr algn="ctr"/>
            <a:r>
              <a:rPr lang="nl-NL" sz="31866" dirty="0"/>
              <a:t>?</a:t>
            </a:r>
          </a:p>
        </p:txBody>
      </p:sp>
      <p:pic>
        <p:nvPicPr>
          <p:cNvPr id="4" name="Afbeelding 3">
            <a:extLst>
              <a:ext uri="{FF2B5EF4-FFF2-40B4-BE49-F238E27FC236}">
                <a16:creationId xmlns:a16="http://schemas.microsoft.com/office/drawing/2014/main" id="{DB5D7248-EBD3-440D-A8DB-A314E4071D0C}"/>
              </a:ext>
            </a:extLst>
          </p:cNvPr>
          <p:cNvPicPr>
            <a:picLocks noChangeAspect="1"/>
          </p:cNvPicPr>
          <p:nvPr/>
        </p:nvPicPr>
        <p:blipFill>
          <a:blip r:embed="rId3"/>
          <a:stretch>
            <a:fillRect/>
          </a:stretch>
        </p:blipFill>
        <p:spPr>
          <a:xfrm>
            <a:off x="578701" y="405990"/>
            <a:ext cx="10948500" cy="6275860"/>
          </a:xfrm>
          <a:prstGeom prst="rect">
            <a:avLst/>
          </a:prstGeom>
        </p:spPr>
      </p:pic>
    </p:spTree>
    <p:extLst>
      <p:ext uri="{BB962C8B-B14F-4D97-AF65-F5344CB8AC3E}">
        <p14:creationId xmlns:p14="http://schemas.microsoft.com/office/powerpoint/2010/main" val="27586140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517E11-0F5B-5E8E-BF19-8587256A3941}"/>
              </a:ext>
            </a:extLst>
          </p:cNvPr>
          <p:cNvSpPr>
            <a:spLocks noGrp="1"/>
          </p:cNvSpPr>
          <p:nvPr>
            <p:ph type="title"/>
          </p:nvPr>
        </p:nvSpPr>
        <p:spPr>
          <a:xfrm>
            <a:off x="2326341" y="2675731"/>
            <a:ext cx="10515600" cy="1325563"/>
          </a:xfrm>
        </p:spPr>
        <p:txBody>
          <a:bodyPr/>
          <a:lstStyle/>
          <a:p>
            <a:r>
              <a:rPr lang="nl-NL" dirty="0"/>
              <a:t>Waar gaan we het over hebben?</a:t>
            </a:r>
          </a:p>
        </p:txBody>
      </p:sp>
      <p:sp>
        <p:nvSpPr>
          <p:cNvPr id="3" name="Tijdelijke aanduiding voor inhoud 2">
            <a:extLst>
              <a:ext uri="{FF2B5EF4-FFF2-40B4-BE49-F238E27FC236}">
                <a16:creationId xmlns:a16="http://schemas.microsoft.com/office/drawing/2014/main" id="{C4BC2F39-C201-5315-CB2A-8593211CD3D9}"/>
              </a:ext>
            </a:extLst>
          </p:cNvPr>
          <p:cNvSpPr>
            <a:spLocks noGrp="1"/>
          </p:cNvSpPr>
          <p:nvPr>
            <p:ph idx="1"/>
          </p:nvPr>
        </p:nvSpPr>
        <p:spPr/>
        <p:txBody>
          <a:bodyPr/>
          <a:lstStyle/>
          <a:p>
            <a:endParaRPr lang="nl-NL" dirty="0"/>
          </a:p>
        </p:txBody>
      </p:sp>
    </p:spTree>
    <p:extLst>
      <p:ext uri="{BB962C8B-B14F-4D97-AF65-F5344CB8AC3E}">
        <p14:creationId xmlns:p14="http://schemas.microsoft.com/office/powerpoint/2010/main" val="24003818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D1029C-D9FE-205F-2491-BC8F5AD077B8}"/>
              </a:ext>
            </a:extLst>
          </p:cNvPr>
          <p:cNvSpPr>
            <a:spLocks noGrp="1"/>
          </p:cNvSpPr>
          <p:nvPr>
            <p:ph type="title"/>
          </p:nvPr>
        </p:nvSpPr>
        <p:spPr/>
        <p:txBody>
          <a:bodyPr/>
          <a:lstStyle/>
          <a:p>
            <a:r>
              <a:rPr lang="nl-NL" dirty="0"/>
              <a:t>Achtergrond en ontwikkeling</a:t>
            </a:r>
          </a:p>
        </p:txBody>
      </p:sp>
      <p:sp>
        <p:nvSpPr>
          <p:cNvPr id="3" name="Tijdelijke aanduiding voor inhoud 2">
            <a:extLst>
              <a:ext uri="{FF2B5EF4-FFF2-40B4-BE49-F238E27FC236}">
                <a16:creationId xmlns:a16="http://schemas.microsoft.com/office/drawing/2014/main" id="{40B36A9B-3163-1DE0-2FA5-9B125950B757}"/>
              </a:ext>
            </a:extLst>
          </p:cNvPr>
          <p:cNvSpPr>
            <a:spLocks noGrp="1"/>
          </p:cNvSpPr>
          <p:nvPr>
            <p:ph idx="1"/>
          </p:nvPr>
        </p:nvSpPr>
        <p:spPr/>
        <p:txBody>
          <a:bodyPr>
            <a:normAutofit/>
          </a:bodyPr>
          <a:lstStyle/>
          <a:p>
            <a:pPr>
              <a:lnSpc>
                <a:spcPct val="100000"/>
              </a:lnSpc>
            </a:pPr>
            <a:r>
              <a:rPr lang="nl-NL" dirty="0"/>
              <a:t>Het leerstuk van eigen schuld</a:t>
            </a:r>
          </a:p>
          <a:p>
            <a:pPr>
              <a:lnSpc>
                <a:spcPct val="100000"/>
              </a:lnSpc>
            </a:pPr>
            <a:endParaRPr lang="nl-NL" dirty="0"/>
          </a:p>
          <a:p>
            <a:pPr>
              <a:lnSpc>
                <a:spcPct val="100000"/>
              </a:lnSpc>
            </a:pPr>
            <a:r>
              <a:rPr lang="nl-NL" dirty="0"/>
              <a:t>De verschillende varianten van de clausule</a:t>
            </a:r>
          </a:p>
          <a:p>
            <a:pPr marL="0" indent="0">
              <a:lnSpc>
                <a:spcPct val="100000"/>
              </a:lnSpc>
              <a:buNone/>
            </a:pPr>
            <a:endParaRPr lang="nl-NL" dirty="0"/>
          </a:p>
          <a:p>
            <a:pPr>
              <a:lnSpc>
                <a:spcPct val="100000"/>
              </a:lnSpc>
            </a:pPr>
            <a:r>
              <a:rPr lang="nl-NL" dirty="0"/>
              <a:t>Richtlijn oneerlijke bedingen</a:t>
            </a:r>
          </a:p>
          <a:p>
            <a:endParaRPr lang="nl-NL" dirty="0"/>
          </a:p>
          <a:p>
            <a:endParaRPr lang="nl-NL" dirty="0"/>
          </a:p>
          <a:p>
            <a:pPr marL="0" indent="0">
              <a:buNone/>
            </a:pPr>
            <a:endParaRPr lang="nl-NL" dirty="0"/>
          </a:p>
          <a:p>
            <a:pPr marL="457200" lvl="1" indent="0">
              <a:buNone/>
            </a:pPr>
            <a:endParaRPr lang="nl-NL" dirty="0"/>
          </a:p>
        </p:txBody>
      </p:sp>
    </p:spTree>
    <p:extLst>
      <p:ext uri="{BB962C8B-B14F-4D97-AF65-F5344CB8AC3E}">
        <p14:creationId xmlns:p14="http://schemas.microsoft.com/office/powerpoint/2010/main" val="34085773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540F78-8420-0E51-9B11-DE4EC739A458}"/>
              </a:ext>
            </a:extLst>
          </p:cNvPr>
          <p:cNvSpPr>
            <a:spLocks noGrp="1"/>
          </p:cNvSpPr>
          <p:nvPr>
            <p:ph type="title"/>
          </p:nvPr>
        </p:nvSpPr>
        <p:spPr>
          <a:xfrm>
            <a:off x="838200" y="365125"/>
            <a:ext cx="10515600" cy="217581"/>
          </a:xfrm>
        </p:spPr>
        <p:txBody>
          <a:bodyPr>
            <a:normAutofit fontScale="90000"/>
          </a:bodyPr>
          <a:lstStyle/>
          <a:p>
            <a:endParaRPr lang="nl-NL" dirty="0"/>
          </a:p>
        </p:txBody>
      </p:sp>
      <p:graphicFrame>
        <p:nvGraphicFramePr>
          <p:cNvPr id="7" name="Tijdelijke aanduiding voor inhoud 6">
            <a:extLst>
              <a:ext uri="{FF2B5EF4-FFF2-40B4-BE49-F238E27FC236}">
                <a16:creationId xmlns:a16="http://schemas.microsoft.com/office/drawing/2014/main" id="{FDC4A981-D144-9A43-96A7-7EA7E9ABD709}"/>
              </a:ext>
            </a:extLst>
          </p:cNvPr>
          <p:cNvGraphicFramePr>
            <a:graphicFrameLocks noGrp="1"/>
          </p:cNvGraphicFramePr>
          <p:nvPr>
            <p:ph idx="1"/>
            <p:extLst>
              <p:ext uri="{D42A27DB-BD31-4B8C-83A1-F6EECF244321}">
                <p14:modId xmlns:p14="http://schemas.microsoft.com/office/powerpoint/2010/main" val="2265495509"/>
              </p:ext>
            </p:extLst>
          </p:nvPr>
        </p:nvGraphicFramePr>
        <p:xfrm>
          <a:off x="838200" y="977153"/>
          <a:ext cx="10515600" cy="5235388"/>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1674149934"/>
                    </a:ext>
                  </a:extLst>
                </a:gridCol>
                <a:gridCol w="5257800">
                  <a:extLst>
                    <a:ext uri="{9D8B030D-6E8A-4147-A177-3AD203B41FA5}">
                      <a16:colId xmlns:a16="http://schemas.microsoft.com/office/drawing/2014/main" val="1583264008"/>
                    </a:ext>
                  </a:extLst>
                </a:gridCol>
              </a:tblGrid>
              <a:tr h="400192">
                <a:tc>
                  <a:txBody>
                    <a:bodyPr/>
                    <a:lstStyle/>
                    <a:p>
                      <a:r>
                        <a:rPr lang="nl-NL" dirty="0"/>
                        <a:t>Gebeurtenis</a:t>
                      </a:r>
                    </a:p>
                  </a:txBody>
                  <a:tcPr/>
                </a:tc>
                <a:tc>
                  <a:txBody>
                    <a:bodyPr/>
                    <a:lstStyle/>
                    <a:p>
                      <a:r>
                        <a:rPr lang="nl-NL" dirty="0"/>
                        <a:t>Uitleg</a:t>
                      </a:r>
                    </a:p>
                  </a:txBody>
                  <a:tcPr/>
                </a:tc>
                <a:extLst>
                  <a:ext uri="{0D108BD9-81ED-4DB2-BD59-A6C34878D82A}">
                    <a16:rowId xmlns:a16="http://schemas.microsoft.com/office/drawing/2014/main" val="1706244138"/>
                  </a:ext>
                </a:extLst>
              </a:tr>
              <a:tr h="4835196">
                <a:tc>
                  <a:txBody>
                    <a:bodyPr/>
                    <a:lstStyle/>
                    <a:p>
                      <a:r>
                        <a:rPr lang="nl-NL" dirty="0"/>
                        <a:t>Verzekerde neemt niet de normale voorzichtigheid in acht</a:t>
                      </a:r>
                    </a:p>
                  </a:txBody>
                  <a:tcPr/>
                </a:tc>
                <a:tc>
                  <a:txBody>
                    <a:bodyPr/>
                    <a:lstStyle/>
                    <a:p>
                      <a:r>
                        <a:rPr lang="nl-NL" dirty="0"/>
                        <a:t>Onder normale voorzichtigheid verstaan wij dat de verzekerde in redelijkheid betere maatregelen had moeten nemen om schade te voorkomen. Hieraan is bijvoorbeeld </a:t>
                      </a:r>
                      <a:r>
                        <a:rPr lang="nl-NL" i="1" dirty="0"/>
                        <a:t>niet </a:t>
                      </a:r>
                      <a:r>
                        <a:rPr lang="nl-NL" i="0" dirty="0"/>
                        <a:t>voldaan als:</a:t>
                      </a:r>
                    </a:p>
                    <a:p>
                      <a:pPr marL="285750" indent="-285750">
                        <a:buFontTx/>
                        <a:buChar char="-"/>
                      </a:pPr>
                      <a:r>
                        <a:rPr lang="nl-NL" i="0" dirty="0"/>
                        <a:t>Verzekerde een koffer laat staan en daar niet bij blijft;</a:t>
                      </a:r>
                    </a:p>
                    <a:p>
                      <a:pPr marL="285750" indent="-285750">
                        <a:buFontTx/>
                        <a:buChar char="-"/>
                      </a:pPr>
                      <a:r>
                        <a:rPr lang="nl-NL" i="0" dirty="0"/>
                        <a:t>Verzekerde een rugtas over de leuning van zijn stoel hangt en daar niet op let.</a:t>
                      </a:r>
                    </a:p>
                    <a:p>
                      <a:pPr marL="0" indent="0">
                        <a:buFontTx/>
                        <a:buNone/>
                      </a:pPr>
                      <a:r>
                        <a:rPr lang="nl-NL" i="0" dirty="0"/>
                        <a:t>Bij diefstalgevoelige bagage neemt verzekerde de normale voorzichtigheid in ieder geval </a:t>
                      </a:r>
                      <a:r>
                        <a:rPr lang="nl-NL" i="1" dirty="0"/>
                        <a:t>niet </a:t>
                      </a:r>
                      <a:r>
                        <a:rPr lang="nl-NL" i="0" dirty="0"/>
                        <a:t>in acht als verzekerde:</a:t>
                      </a:r>
                    </a:p>
                    <a:p>
                      <a:pPr marL="285750" indent="-285750">
                        <a:buFontTx/>
                        <a:buChar char="-"/>
                      </a:pPr>
                      <a:r>
                        <a:rPr lang="nl-NL" i="0" dirty="0"/>
                        <a:t>De bagage niet vasthoudt of binnen direct handbereik heeft en deze niet direct ziet.</a:t>
                      </a:r>
                    </a:p>
                    <a:p>
                      <a:pPr marL="285750" indent="-285750">
                        <a:buFontTx/>
                        <a:buChar char="-"/>
                      </a:pPr>
                      <a:r>
                        <a:rPr lang="nl-NL" i="0" dirty="0"/>
                        <a:t>In een boot, bus, taxi, trein of vliegtuig de persoonlijke bezittingen niet meeneemt als hangbagage.</a:t>
                      </a:r>
                    </a:p>
                  </a:txBody>
                  <a:tcPr/>
                </a:tc>
                <a:extLst>
                  <a:ext uri="{0D108BD9-81ED-4DB2-BD59-A6C34878D82A}">
                    <a16:rowId xmlns:a16="http://schemas.microsoft.com/office/drawing/2014/main" val="3953946251"/>
                  </a:ext>
                </a:extLst>
              </a:tr>
            </a:tbl>
          </a:graphicData>
        </a:graphic>
      </p:graphicFrame>
    </p:spTree>
    <p:extLst>
      <p:ext uri="{BB962C8B-B14F-4D97-AF65-F5344CB8AC3E}">
        <p14:creationId xmlns:p14="http://schemas.microsoft.com/office/powerpoint/2010/main" val="22632850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0D15A4-49B8-FA0D-CA67-28022B29A514}"/>
              </a:ext>
            </a:extLst>
          </p:cNvPr>
          <p:cNvSpPr>
            <a:spLocks noGrp="1"/>
          </p:cNvSpPr>
          <p:nvPr>
            <p:ph type="title"/>
          </p:nvPr>
        </p:nvSpPr>
        <p:spPr/>
        <p:txBody>
          <a:bodyPr/>
          <a:lstStyle/>
          <a:p>
            <a:r>
              <a:rPr lang="nl-NL" dirty="0"/>
              <a:t>Geschillencommissie </a:t>
            </a:r>
            <a:r>
              <a:rPr lang="nl-NL" dirty="0" err="1"/>
              <a:t>Kifid</a:t>
            </a:r>
            <a:r>
              <a:rPr lang="nl-NL" dirty="0"/>
              <a:t> 2019-581</a:t>
            </a:r>
          </a:p>
        </p:txBody>
      </p:sp>
      <p:sp>
        <p:nvSpPr>
          <p:cNvPr id="3" name="Tijdelijke aanduiding voor inhoud 2">
            <a:extLst>
              <a:ext uri="{FF2B5EF4-FFF2-40B4-BE49-F238E27FC236}">
                <a16:creationId xmlns:a16="http://schemas.microsoft.com/office/drawing/2014/main" id="{537CAEBC-C047-7AF7-A8D5-7E6CB64C9E25}"/>
              </a:ext>
            </a:extLst>
          </p:cNvPr>
          <p:cNvSpPr>
            <a:spLocks noGrp="1"/>
          </p:cNvSpPr>
          <p:nvPr>
            <p:ph idx="1"/>
          </p:nvPr>
        </p:nvSpPr>
        <p:spPr/>
        <p:txBody>
          <a:bodyPr>
            <a:normAutofit/>
          </a:bodyPr>
          <a:lstStyle/>
          <a:p>
            <a:pPr marL="0" indent="0">
              <a:lnSpc>
                <a:spcPct val="107000"/>
              </a:lnSpc>
              <a:buNone/>
            </a:pPr>
            <a:r>
              <a:rPr lang="nl-NL" sz="1800" i="1" dirty="0"/>
              <a:t>“Afhankelijk van de </a:t>
            </a:r>
            <a:r>
              <a:rPr lang="nl-NL" sz="1800" i="1" u="sng" dirty="0"/>
              <a:t>omstandigheden van het geval</a:t>
            </a:r>
            <a:r>
              <a:rPr lang="nl-NL" sz="1800" i="1" dirty="0"/>
              <a:t>, </a:t>
            </a:r>
            <a:r>
              <a:rPr lang="nl-NL" sz="1800" i="1" u="sng" dirty="0"/>
              <a:t>de aard van de verzekerde zaken </a:t>
            </a:r>
            <a:r>
              <a:rPr lang="nl-NL" sz="1800" i="1" dirty="0"/>
              <a:t>en de nadere uitwerking van de normale voorzichtigheidsbepaling </a:t>
            </a:r>
            <a:r>
              <a:rPr lang="nl-NL" sz="1800" i="1" u="sng" dirty="0"/>
              <a:t>in de verzekeringsvoorwaarden </a:t>
            </a:r>
            <a:r>
              <a:rPr lang="nl-NL" sz="1800" i="1" dirty="0"/>
              <a:t>en </a:t>
            </a:r>
            <a:r>
              <a:rPr lang="nl-NL" sz="1800" i="1" u="sng" dirty="0"/>
              <a:t>de redelijke uitleg </a:t>
            </a:r>
            <a:r>
              <a:rPr lang="nl-NL" sz="1800" i="1" dirty="0"/>
              <a:t>daarvan, kan van consumenten in meer of mindere mate voorzichtigheid worden verlangd. Bij de beoordeling of een verzekeraar een beroep kan doen op de normale voorzichtigheidsbepaling zijn verder onder meer de volgende omstandigheden van belang: </a:t>
            </a:r>
            <a:r>
              <a:rPr lang="nl-NL" sz="1800" i="1" u="sng" dirty="0"/>
              <a:t>de aard van de verzekering, de aard van de omgeving, hoeveel mensen er in de (directe) omgeving van de bagage stonden, wat de afstand tot de bagage was, alternatieve maatregelen die genomen hadden kunnen worden, omstandigheden waardoor de aandacht van de consument was afgeleid en de waarde van de bagage</a:t>
            </a:r>
            <a:r>
              <a:rPr lang="nl-NL" sz="1800" i="1" dirty="0"/>
              <a:t>. Al het voorgaande zal geplaatst moeten worden in de sleutel van </a:t>
            </a:r>
            <a:r>
              <a:rPr lang="nl-NL" sz="1800" i="1" u="sng" dirty="0"/>
              <a:t>de redelijkheid</a:t>
            </a:r>
            <a:r>
              <a:rPr lang="nl-NL" sz="1800" i="1" dirty="0"/>
              <a:t>. Kortom, voor de beantwoording van de vraag of voldoende voorzichtigheid in acht is genomen, zijn de </a:t>
            </a:r>
            <a:r>
              <a:rPr lang="nl-NL" sz="1800" i="1" u="sng" dirty="0"/>
              <a:t>concrete omstandigheden van het geval van belang</a:t>
            </a:r>
            <a:r>
              <a:rPr lang="nl-NL" sz="1800" i="1" dirty="0"/>
              <a:t>.” (onderstreping auteurs)</a:t>
            </a:r>
          </a:p>
        </p:txBody>
      </p:sp>
    </p:spTree>
    <p:extLst>
      <p:ext uri="{BB962C8B-B14F-4D97-AF65-F5344CB8AC3E}">
        <p14:creationId xmlns:p14="http://schemas.microsoft.com/office/powerpoint/2010/main" val="38674393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9FEB68-D7F6-ADBC-484F-2C381441D819}"/>
              </a:ext>
            </a:extLst>
          </p:cNvPr>
          <p:cNvSpPr>
            <a:spLocks noGrp="1"/>
          </p:cNvSpPr>
          <p:nvPr>
            <p:ph type="title"/>
          </p:nvPr>
        </p:nvSpPr>
        <p:spPr/>
        <p:txBody>
          <a:bodyPr>
            <a:normAutofit/>
          </a:bodyPr>
          <a:lstStyle/>
          <a:p>
            <a:r>
              <a:rPr lang="nl-NL" sz="4000" dirty="0"/>
              <a:t>Wat staat er in de verzekeringsvoorwaarden?</a:t>
            </a:r>
          </a:p>
        </p:txBody>
      </p:sp>
      <p:sp>
        <p:nvSpPr>
          <p:cNvPr id="3" name="Tijdelijke aanduiding voor inhoud 2">
            <a:extLst>
              <a:ext uri="{FF2B5EF4-FFF2-40B4-BE49-F238E27FC236}">
                <a16:creationId xmlns:a16="http://schemas.microsoft.com/office/drawing/2014/main" id="{D23703FD-7E24-58B6-5C46-9A692A367F22}"/>
              </a:ext>
            </a:extLst>
          </p:cNvPr>
          <p:cNvSpPr>
            <a:spLocks noGrp="1"/>
          </p:cNvSpPr>
          <p:nvPr>
            <p:ph idx="1"/>
          </p:nvPr>
        </p:nvSpPr>
        <p:spPr>
          <a:xfrm>
            <a:off x="838200" y="1525587"/>
            <a:ext cx="10515600" cy="4351338"/>
          </a:xfrm>
        </p:spPr>
        <p:txBody>
          <a:bodyPr>
            <a:normAutofit fontScale="62500" lnSpcReduction="20000"/>
          </a:bodyPr>
          <a:lstStyle/>
          <a:p>
            <a:pPr>
              <a:lnSpc>
                <a:spcPct val="127000"/>
              </a:lnSpc>
            </a:pPr>
            <a:r>
              <a:rPr lang="nl-NL" dirty="0"/>
              <a:t>De verzekeringsvoorwaarden</a:t>
            </a:r>
          </a:p>
          <a:p>
            <a:pPr lvl="1">
              <a:lnSpc>
                <a:spcPct val="127000"/>
              </a:lnSpc>
            </a:pPr>
            <a:r>
              <a:rPr lang="nl-NL" dirty="0"/>
              <a:t>Zie Rb. Arnhem 2 mei 2012, ECLI:NL:RBARN:2012:BW7722:</a:t>
            </a:r>
            <a:br>
              <a:rPr lang="nl-NL" dirty="0"/>
            </a:br>
            <a:r>
              <a:rPr lang="nl-NL" dirty="0"/>
              <a:t>	</a:t>
            </a:r>
            <a:br>
              <a:rPr lang="nl-NL" dirty="0"/>
            </a:br>
            <a:r>
              <a:rPr lang="nl-NL" i="1" dirty="0"/>
              <a:t>“4.11. Volgens vaste jurisprudentie kan de vraag hoe in een schriftelijk contract de verhouding van partijen is geregeld en of dit contract een leemte laat die moet worden aangevuld, niet worden beantwoord op grond van alleen maar een taalkundige uitleg van de bepalingen van dat contract. Tevens is van belang de uitleg die partijen in de gegeven omstandigheden over en weer redelijkerwijs aan elkaars verklaringen en gedragingen mochten toekennen en hetgeen zij redelijkerwijs van elkaar mochten  verwachten (het zogenaamde </a:t>
            </a:r>
            <a:r>
              <a:rPr lang="nl-NL" i="1" dirty="0" err="1"/>
              <a:t>Haviltexcriterium</a:t>
            </a:r>
            <a:r>
              <a:rPr lang="nl-NL" i="1" dirty="0"/>
              <a:t>). Dit geldt ook voor polisvoorwaarden.”</a:t>
            </a:r>
            <a:br>
              <a:rPr lang="nl-NL" dirty="0"/>
            </a:br>
            <a:endParaRPr lang="nl-NL" dirty="0"/>
          </a:p>
          <a:p>
            <a:pPr>
              <a:lnSpc>
                <a:spcPct val="127000"/>
              </a:lnSpc>
            </a:pPr>
            <a:r>
              <a:rPr lang="nl-NL" dirty="0"/>
              <a:t>De uitleg</a:t>
            </a:r>
          </a:p>
          <a:p>
            <a:pPr lvl="1">
              <a:lnSpc>
                <a:spcPct val="127000"/>
              </a:lnSpc>
            </a:pPr>
            <a:r>
              <a:rPr lang="nl-NL" dirty="0"/>
              <a:t>Ruimte voor de contra </a:t>
            </a:r>
            <a:r>
              <a:rPr lang="nl-NL" dirty="0" err="1"/>
              <a:t>proferentem</a:t>
            </a:r>
            <a:r>
              <a:rPr lang="nl-NL" dirty="0"/>
              <a:t>-regel? Zie Hof Amsterdam 25 augustus 2005, ECLI:NL:GHAMS:2005:AU6411:</a:t>
            </a:r>
            <a:br>
              <a:rPr lang="nl-NL" dirty="0"/>
            </a:br>
            <a:br>
              <a:rPr lang="nl-NL" dirty="0"/>
            </a:br>
            <a:r>
              <a:rPr lang="nl-NL" i="1" dirty="0"/>
              <a:t>“Het beding dat die eis stelt is op zichzelf beschouwd niet onduidelijk. Voor toepassing van de contra-</a:t>
            </a:r>
            <a:r>
              <a:rPr lang="nl-NL" i="1" dirty="0" err="1"/>
              <a:t>proferentem</a:t>
            </a:r>
            <a:r>
              <a:rPr lang="nl-NL" i="1" dirty="0"/>
              <a:t>-regel is dus geen plaats. Dat toepassing van die regel lastig te beantwoorden vragen oplevert is iets anders: dat zegt niets over de duidelijkheid van de regel zelf.”</a:t>
            </a:r>
          </a:p>
        </p:txBody>
      </p:sp>
    </p:spTree>
    <p:extLst>
      <p:ext uri="{BB962C8B-B14F-4D97-AF65-F5344CB8AC3E}">
        <p14:creationId xmlns:p14="http://schemas.microsoft.com/office/powerpoint/2010/main" val="26557864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1F0CB5-642C-55C2-9E8D-7908896BACBE}"/>
              </a:ext>
            </a:extLst>
          </p:cNvPr>
          <p:cNvSpPr>
            <a:spLocks noGrp="1"/>
          </p:cNvSpPr>
          <p:nvPr>
            <p:ph type="title"/>
          </p:nvPr>
        </p:nvSpPr>
        <p:spPr/>
        <p:txBody>
          <a:bodyPr/>
          <a:lstStyle/>
          <a:p>
            <a:r>
              <a:rPr lang="nl-NL" dirty="0"/>
              <a:t>De concrete omstandigheden van het geval</a:t>
            </a:r>
          </a:p>
        </p:txBody>
      </p:sp>
      <p:sp>
        <p:nvSpPr>
          <p:cNvPr id="3" name="Tijdelijke aanduiding voor inhoud 2">
            <a:extLst>
              <a:ext uri="{FF2B5EF4-FFF2-40B4-BE49-F238E27FC236}">
                <a16:creationId xmlns:a16="http://schemas.microsoft.com/office/drawing/2014/main" id="{6DC4F113-CC0C-57EF-8A6C-E77120536E46}"/>
              </a:ext>
            </a:extLst>
          </p:cNvPr>
          <p:cNvSpPr>
            <a:spLocks noGrp="1"/>
          </p:cNvSpPr>
          <p:nvPr>
            <p:ph idx="1"/>
          </p:nvPr>
        </p:nvSpPr>
        <p:spPr/>
        <p:txBody>
          <a:bodyPr/>
          <a:lstStyle/>
          <a:p>
            <a:r>
              <a:rPr lang="nl-NL" dirty="0"/>
              <a:t>De aard van de spullen</a:t>
            </a:r>
          </a:p>
          <a:p>
            <a:pPr marL="0" indent="0">
              <a:buNone/>
            </a:pPr>
            <a:endParaRPr lang="nl-NL" dirty="0"/>
          </a:p>
          <a:p>
            <a:r>
              <a:rPr lang="nl-NL" dirty="0"/>
              <a:t>Aard van de omgeving</a:t>
            </a:r>
          </a:p>
          <a:p>
            <a:pPr marL="0" indent="0">
              <a:buNone/>
            </a:pPr>
            <a:endParaRPr lang="nl-NL" dirty="0"/>
          </a:p>
          <a:p>
            <a:r>
              <a:rPr lang="nl-NL" dirty="0"/>
              <a:t>De (emotionele) waarde van de spullen</a:t>
            </a:r>
          </a:p>
        </p:txBody>
      </p:sp>
    </p:spTree>
    <p:extLst>
      <p:ext uri="{BB962C8B-B14F-4D97-AF65-F5344CB8AC3E}">
        <p14:creationId xmlns:p14="http://schemas.microsoft.com/office/powerpoint/2010/main" val="4441775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C2F715B-EB5A-3D90-6ED4-ABDF14720F7B}"/>
              </a:ext>
            </a:extLst>
          </p:cNvPr>
          <p:cNvSpPr>
            <a:spLocks noGrp="1"/>
          </p:cNvSpPr>
          <p:nvPr>
            <p:ph type="title"/>
          </p:nvPr>
        </p:nvSpPr>
        <p:spPr/>
        <p:txBody>
          <a:bodyPr/>
          <a:lstStyle/>
          <a:p>
            <a:r>
              <a:rPr lang="nl-NL" dirty="0"/>
              <a:t>Onvoldoende voorzichtig!</a:t>
            </a:r>
          </a:p>
        </p:txBody>
      </p:sp>
      <p:sp>
        <p:nvSpPr>
          <p:cNvPr id="3" name="Tijdelijke aanduiding voor inhoud 2">
            <a:extLst>
              <a:ext uri="{FF2B5EF4-FFF2-40B4-BE49-F238E27FC236}">
                <a16:creationId xmlns:a16="http://schemas.microsoft.com/office/drawing/2014/main" id="{14FCB91A-4B61-59C9-A8EE-EFDE8916D67D}"/>
              </a:ext>
            </a:extLst>
          </p:cNvPr>
          <p:cNvSpPr>
            <a:spLocks noGrp="1"/>
          </p:cNvSpPr>
          <p:nvPr>
            <p:ph idx="1"/>
          </p:nvPr>
        </p:nvSpPr>
        <p:spPr/>
        <p:txBody>
          <a:bodyPr>
            <a:normAutofit/>
          </a:bodyPr>
          <a:lstStyle/>
          <a:p>
            <a:pPr marL="0" indent="0">
              <a:lnSpc>
                <a:spcPct val="107000"/>
              </a:lnSpc>
              <a:spcAft>
                <a:spcPts val="800"/>
              </a:spcAft>
              <a:buNone/>
            </a:pPr>
            <a:r>
              <a:rPr lang="nl-NL" sz="1800" b="1" dirty="0">
                <a:effectLst/>
                <a:latin typeface="Aptos" panose="020B0004020202020204" pitchFamily="34" charset="0"/>
                <a:ea typeface="Aptos" panose="020B0004020202020204" pitchFamily="34" charset="0"/>
                <a:cs typeface="Times New Roman" panose="02020603050405020304" pitchFamily="18" charset="0"/>
              </a:rPr>
              <a:t>GC </a:t>
            </a:r>
            <a:r>
              <a:rPr lang="nl-NL" sz="1800" b="1" dirty="0" err="1">
                <a:effectLst/>
                <a:latin typeface="Aptos" panose="020B0004020202020204" pitchFamily="34" charset="0"/>
                <a:ea typeface="Aptos" panose="020B0004020202020204" pitchFamily="34" charset="0"/>
                <a:cs typeface="Times New Roman" panose="02020603050405020304" pitchFamily="18" charset="0"/>
              </a:rPr>
              <a:t>Kifid</a:t>
            </a:r>
            <a:r>
              <a:rPr lang="nl-NL" sz="1800" b="1" dirty="0">
                <a:effectLst/>
                <a:latin typeface="Aptos" panose="020B0004020202020204" pitchFamily="34" charset="0"/>
                <a:ea typeface="Aptos" panose="020B0004020202020204" pitchFamily="34" charset="0"/>
                <a:cs typeface="Times New Roman" panose="02020603050405020304" pitchFamily="18" charset="0"/>
              </a:rPr>
              <a:t> 2025-0132</a:t>
            </a:r>
            <a:r>
              <a:rPr lang="nl-NL" sz="1800" b="1" dirty="0">
                <a:latin typeface="Aptos" panose="020B0004020202020204" pitchFamily="34" charset="0"/>
                <a:ea typeface="Aptos" panose="020B0004020202020204" pitchFamily="34" charset="0"/>
                <a:cs typeface="Times New Roman" panose="02020603050405020304" pitchFamily="18" charset="0"/>
              </a:rPr>
              <a:t>:</a:t>
            </a:r>
            <a:endParaRPr lang="nl-NL" sz="1800" dirty="0">
              <a:effectLst/>
              <a:latin typeface="Aptos" panose="020B0004020202020204" pitchFamily="34" charset="0"/>
              <a:ea typeface="Aptos" panose="020B0004020202020204" pitchFamily="34" charset="0"/>
              <a:cs typeface="Times New Roman" panose="02020603050405020304" pitchFamily="18" charset="0"/>
            </a:endParaRPr>
          </a:p>
          <a:p>
            <a:pPr marL="457200" lvl="1" indent="0">
              <a:lnSpc>
                <a:spcPct val="107000"/>
              </a:lnSpc>
              <a:spcAft>
                <a:spcPts val="800"/>
              </a:spcAft>
              <a:buNone/>
            </a:pPr>
            <a:r>
              <a:rPr lang="nl-NL" sz="1600" i="1" dirty="0"/>
              <a:t>“Uit de door de consument gegeven toelichting op haar klacht kan worden opgemaakt dat de consument de portemonnee met daarin het contante geld als handbagage mee heeft genomen in het vliegtuig en dat de consument de rugzak met daarin de portemonnee in het vliegtuig tussen haar benen op de grond heeft geplaatst en deze dus binnen direct handbereik hield en kon zien. Dit maakt naar het oordeel van de commissie echter niet dat de consument dus normaal voorzichtig heeft gehandeld. Uit de door de consument gegeven toelichting op haar klacht kan niet worden opgemaakt wanneer zij haar portemonnee met daarin het contante geld is verloren. De consument stelt dat zij de portemonnee waarschijnlijk is verloren in het vliegtuig toen haar openstaande rugzak omviel en dat de portemonnee waarschijnlijk onder de stoel voor haar is gerold, waardoor zij de portemonnee niet meer kon zien. De consument kwam er echter pas een paar dagen later achter dat zij de portemonnee was verloren, namelijk toen zij haar portemonnee nodig had. De stelling van de consument dat zij toen haar rugzak in het vliegtuig omviel, heeft gecontroleerd of alle spullen nog in de rugzak zaten, is gelet op het voorgaande onvoldoende.”</a:t>
            </a:r>
            <a:endParaRPr lang="nl-NL" sz="1600" i="1"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nl-NL" sz="1800" dirty="0">
              <a:effectLst/>
              <a:latin typeface="Aptos" panose="020B0004020202020204" pitchFamily="34" charset="0"/>
              <a:ea typeface="Aptos" panose="020B0004020202020204" pitchFamily="34" charset="0"/>
              <a:cs typeface="Times New Roman" panose="02020603050405020304" pitchFamily="18" charset="0"/>
            </a:endParaRPr>
          </a:p>
          <a:p>
            <a:endParaRPr lang="nl-NL" dirty="0"/>
          </a:p>
        </p:txBody>
      </p:sp>
    </p:spTree>
    <p:extLst>
      <p:ext uri="{BB962C8B-B14F-4D97-AF65-F5344CB8AC3E}">
        <p14:creationId xmlns:p14="http://schemas.microsoft.com/office/powerpoint/2010/main" val="32072070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a:extLst>
              <a:ext uri="{FF2B5EF4-FFF2-40B4-BE49-F238E27FC236}">
                <a16:creationId xmlns:a16="http://schemas.microsoft.com/office/drawing/2014/main" id="{98E58837-B936-7C85-54D7-B1F2405F84F1}"/>
              </a:ext>
            </a:extLst>
          </p:cNvPr>
          <p:cNvSpPr>
            <a:spLocks noGrp="1"/>
          </p:cNvSpPr>
          <p:nvPr>
            <p:ph type="title"/>
          </p:nvPr>
        </p:nvSpPr>
        <p:spPr>
          <a:xfrm>
            <a:off x="766483" y="669626"/>
            <a:ext cx="10515600" cy="1325563"/>
          </a:xfrm>
        </p:spPr>
        <p:txBody>
          <a:bodyPr/>
          <a:lstStyle/>
          <a:p>
            <a:r>
              <a:rPr lang="nl-NL" dirty="0"/>
              <a:t>Onvoldoende voorzichtig!</a:t>
            </a:r>
          </a:p>
        </p:txBody>
      </p:sp>
      <p:sp>
        <p:nvSpPr>
          <p:cNvPr id="14" name="Tekstvak 13">
            <a:extLst>
              <a:ext uri="{FF2B5EF4-FFF2-40B4-BE49-F238E27FC236}">
                <a16:creationId xmlns:a16="http://schemas.microsoft.com/office/drawing/2014/main" id="{EA577A18-DC7B-25EE-319F-BEFA5F69478E}"/>
              </a:ext>
            </a:extLst>
          </p:cNvPr>
          <p:cNvSpPr txBox="1"/>
          <p:nvPr/>
        </p:nvSpPr>
        <p:spPr>
          <a:xfrm>
            <a:off x="909917" y="1757082"/>
            <a:ext cx="9166412" cy="3416320"/>
          </a:xfrm>
          <a:prstGeom prst="rect">
            <a:avLst/>
          </a:prstGeom>
          <a:noFill/>
        </p:spPr>
        <p:txBody>
          <a:bodyPr wrap="square">
            <a:spAutoFit/>
          </a:bodyPr>
          <a:lstStyle/>
          <a:p>
            <a:r>
              <a:rPr lang="nl-NL" b="1" dirty="0"/>
              <a:t>GC </a:t>
            </a:r>
            <a:r>
              <a:rPr lang="nl-NL" b="1" dirty="0" err="1"/>
              <a:t>Kifid</a:t>
            </a:r>
            <a:r>
              <a:rPr lang="nl-NL" b="1" dirty="0"/>
              <a:t> 2024-1028:</a:t>
            </a:r>
          </a:p>
          <a:p>
            <a:endParaRPr lang="nl-NL" b="1" dirty="0"/>
          </a:p>
          <a:p>
            <a:pPr lvl="1"/>
            <a:r>
              <a:rPr lang="nl-NL" sz="1600" b="1" i="1" dirty="0"/>
              <a:t>“</a:t>
            </a:r>
            <a:r>
              <a:rPr lang="nl-NL" i="1" dirty="0"/>
              <a:t>Bij het buiten huis brengen van de horloges met een waarde van ten minste € 85.000,- mag van de verzekerde in elk geval de voorzichtigheid worden verwacht zoals deze naar de letter staat geëxpliciteerd in artikel 5.4 van de geldende verzekeringsvoorwaarden. Uit het feitenrelaas zoals dit ter zitting is vastgesteld, blijkt dat de medeverzekerde de horloges heeft ingepakt en in de koker van de afgevaardigden heeft geplaatst. Vervolgens heeft de medeverzekerde de koker afgegeven aan de wederpartij om de koker dicht te tapen. Op dat moment heeft de medeverzekerde de horloges niet meer vastgehouden en zijn de horloges ook buiten direct handbereik van hem geraakt. Bovendien zijn de horloges op een gegeven moment ook buiten het directe zicht van de medeverzekerde geraakt, omdat de wederpartij de koker onder de tafel bracht.”</a:t>
            </a:r>
          </a:p>
        </p:txBody>
      </p:sp>
    </p:spTree>
    <p:extLst>
      <p:ext uri="{BB962C8B-B14F-4D97-AF65-F5344CB8AC3E}">
        <p14:creationId xmlns:p14="http://schemas.microsoft.com/office/powerpoint/2010/main" val="1231380865"/>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a5dcafdf-6d45-4e12-8512-8280e6a09d88}" enabled="1" method="Standard" siteId="{9e3ee5fe-3a99-45db-ac6e-691e86febef3}" removed="0"/>
</clbl:labelList>
</file>

<file path=docProps/app.xml><?xml version="1.0" encoding="utf-8"?>
<Properties xmlns="http://schemas.openxmlformats.org/officeDocument/2006/extended-properties" xmlns:vt="http://schemas.openxmlformats.org/officeDocument/2006/docPropsVTypes">
  <Template/>
  <TotalTime>2002</TotalTime>
  <Words>1868</Words>
  <Application>Microsoft Macintosh PowerPoint</Application>
  <PresentationFormat>Breedbeeld</PresentationFormat>
  <Paragraphs>107</Paragraphs>
  <Slides>19</Slides>
  <Notes>10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19</vt:i4>
      </vt:variant>
    </vt:vector>
  </HeadingPairs>
  <TitlesOfParts>
    <vt:vector size="25" baseType="lpstr">
      <vt:lpstr>Aptos</vt:lpstr>
      <vt:lpstr>Aptos Display</vt:lpstr>
      <vt:lpstr>Aptos Display (Koppen)</vt:lpstr>
      <vt:lpstr>Arial</vt:lpstr>
      <vt:lpstr>Symbol</vt:lpstr>
      <vt:lpstr>Kantoorthema</vt:lpstr>
      <vt:lpstr>De normale voorzichtigheidsclausule nader beschouwd</vt:lpstr>
      <vt:lpstr>Waar gaan we het over hebben?</vt:lpstr>
      <vt:lpstr>Achtergrond en ontwikkeling</vt:lpstr>
      <vt:lpstr>PowerPoint-presentatie</vt:lpstr>
      <vt:lpstr>Geschillencommissie Kifid 2019-581</vt:lpstr>
      <vt:lpstr>Wat staat er in de verzekeringsvoorwaarden?</vt:lpstr>
      <vt:lpstr>De concrete omstandigheden van het geval</vt:lpstr>
      <vt:lpstr>Onvoldoende voorzichtig!</vt:lpstr>
      <vt:lpstr>Onvoldoende voorzichtig!</vt:lpstr>
      <vt:lpstr>Onvoldoende voorzichtig!</vt:lpstr>
      <vt:lpstr>Onvoldoende voorzichtig!</vt:lpstr>
      <vt:lpstr>De aard van de verzekering; een moment van onbedachtzaamheid</vt:lpstr>
      <vt:lpstr>Wel sprake van moment van onbedachtzaamheid</vt:lpstr>
      <vt:lpstr>Geen sprake van een moment van onbedachtzaamheid</vt:lpstr>
      <vt:lpstr>Casus</vt:lpstr>
      <vt:lpstr>De rol van art. 6:248 BW</vt:lpstr>
      <vt:lpstr>Tot slot</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 normale voorzichtigheidsclausule nader beschouwd</dc:title>
  <dc:creator>Rutten, Sanne</dc:creator>
  <cp:lastModifiedBy>Fred de Jong</cp:lastModifiedBy>
  <cp:revision>28</cp:revision>
  <dcterms:created xsi:type="dcterms:W3CDTF">2024-08-22T07:56:46Z</dcterms:created>
  <dcterms:modified xsi:type="dcterms:W3CDTF">2025-04-03T13:07:17Z</dcterms:modified>
</cp:coreProperties>
</file>